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handoutMasterIdLst>
    <p:handoutMasterId r:id="rId33"/>
  </p:handoutMasterIdLst>
  <p:sldIdLst>
    <p:sldId id="348" r:id="rId5"/>
    <p:sldId id="296" r:id="rId6"/>
    <p:sldId id="318" r:id="rId7"/>
    <p:sldId id="327" r:id="rId8"/>
    <p:sldId id="328" r:id="rId9"/>
    <p:sldId id="329" r:id="rId10"/>
    <p:sldId id="330" r:id="rId11"/>
    <p:sldId id="331" r:id="rId12"/>
    <p:sldId id="332" r:id="rId13"/>
    <p:sldId id="333" r:id="rId14"/>
    <p:sldId id="334" r:id="rId15"/>
    <p:sldId id="335" r:id="rId16"/>
    <p:sldId id="336" r:id="rId17"/>
    <p:sldId id="338" r:id="rId18"/>
    <p:sldId id="337" r:id="rId19"/>
    <p:sldId id="339" r:id="rId20"/>
    <p:sldId id="340" r:id="rId21"/>
    <p:sldId id="341" r:id="rId22"/>
    <p:sldId id="342" r:id="rId23"/>
    <p:sldId id="343" r:id="rId24"/>
    <p:sldId id="349" r:id="rId25"/>
    <p:sldId id="344" r:id="rId26"/>
    <p:sldId id="345" r:id="rId27"/>
    <p:sldId id="346" r:id="rId28"/>
    <p:sldId id="347" r:id="rId29"/>
    <p:sldId id="351" r:id="rId30"/>
    <p:sldId id="35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A4D3"/>
    <a:srgbClr val="93D3D9"/>
    <a:srgbClr val="AAD6FF"/>
    <a:srgbClr val="A9D7D9"/>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879" autoAdjust="0"/>
  </p:normalViewPr>
  <p:slideViewPr>
    <p:cSldViewPr snapToGrid="0">
      <p:cViewPr varScale="1">
        <p:scale>
          <a:sx n="82" d="100"/>
          <a:sy n="82" d="100"/>
        </p:scale>
        <p:origin x="634" y="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5/29/2024</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5/29/2024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2702328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3D3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FBE7D-B3A8-9093-8B95-22691B88E9DD}"/>
              </a:ext>
            </a:extLst>
          </p:cNvPr>
          <p:cNvSpPr>
            <a:spLocks noGrp="1"/>
          </p:cNvSpPr>
          <p:nvPr>
            <p:ph type="ctrTitle"/>
          </p:nvPr>
        </p:nvSpPr>
        <p:spPr>
          <a:xfrm>
            <a:off x="3790950" y="2660904"/>
            <a:ext cx="4733925" cy="1088136"/>
          </a:xfrm>
          <a:solidFill>
            <a:srgbClr val="93D3D9"/>
          </a:solidFill>
        </p:spPr>
        <p:txBody>
          <a:bodyPr/>
          <a:lstStyle/>
          <a:p>
            <a:r>
              <a:rPr lang="en-US" sz="6000" dirty="0"/>
              <a:t>Ben’s Pizzeria</a:t>
            </a:r>
            <a:endParaRPr lang="en-IN" sz="6000" dirty="0"/>
          </a:p>
        </p:txBody>
      </p:sp>
      <p:sp>
        <p:nvSpPr>
          <p:cNvPr id="3" name="Subtitle 2">
            <a:extLst>
              <a:ext uri="{FF2B5EF4-FFF2-40B4-BE49-F238E27FC236}">
                <a16:creationId xmlns:a16="http://schemas.microsoft.com/office/drawing/2014/main" id="{735036B4-3653-7E68-1D21-006BA17E2546}"/>
              </a:ext>
            </a:extLst>
          </p:cNvPr>
          <p:cNvSpPr>
            <a:spLocks noGrp="1"/>
          </p:cNvSpPr>
          <p:nvPr>
            <p:ph type="subTitle" idx="1"/>
          </p:nvPr>
        </p:nvSpPr>
        <p:spPr>
          <a:xfrm>
            <a:off x="4596384" y="1447800"/>
            <a:ext cx="2999232" cy="685799"/>
          </a:xfrm>
        </p:spPr>
        <p:txBody>
          <a:bodyPr/>
          <a:lstStyle/>
          <a:p>
            <a:endParaRPr lang="en-IN" dirty="0"/>
          </a:p>
        </p:txBody>
      </p:sp>
    </p:spTree>
    <p:extLst>
      <p:ext uri="{BB962C8B-B14F-4D97-AF65-F5344CB8AC3E}">
        <p14:creationId xmlns:p14="http://schemas.microsoft.com/office/powerpoint/2010/main" val="191601023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E8DB6-C28D-0B44-8F4A-AFA1F12F3534}"/>
              </a:ext>
            </a:extLst>
          </p:cNvPr>
          <p:cNvSpPr>
            <a:spLocks noGrp="1"/>
          </p:cNvSpPr>
          <p:nvPr>
            <p:ph type="title"/>
          </p:nvPr>
        </p:nvSpPr>
        <p:spPr>
          <a:solidFill>
            <a:srgbClr val="0FA4D3"/>
          </a:solidFill>
        </p:spPr>
        <p:txBody>
          <a:bodyPr/>
          <a:lstStyle/>
          <a:p>
            <a:r>
              <a:rPr lang="en-US" dirty="0"/>
              <a:t>Contents Of Table – Customer Table</a:t>
            </a:r>
            <a:endParaRPr lang="en-IN" dirty="0"/>
          </a:p>
        </p:txBody>
      </p:sp>
      <p:pic>
        <p:nvPicPr>
          <p:cNvPr id="9" name="Content Placeholder 8">
            <a:extLst>
              <a:ext uri="{FF2B5EF4-FFF2-40B4-BE49-F238E27FC236}">
                <a16:creationId xmlns:a16="http://schemas.microsoft.com/office/drawing/2014/main" id="{96AC2585-B98C-5287-11BD-933E5FBF572C}"/>
              </a:ext>
            </a:extLst>
          </p:cNvPr>
          <p:cNvPicPr>
            <a:picLocks noGrp="1" noChangeAspect="1"/>
          </p:cNvPicPr>
          <p:nvPr>
            <p:ph idx="1"/>
          </p:nvPr>
        </p:nvPicPr>
        <p:blipFill>
          <a:blip r:embed="rId2"/>
          <a:stretch>
            <a:fillRect/>
          </a:stretch>
        </p:blipFill>
        <p:spPr>
          <a:xfrm>
            <a:off x="2841598" y="1825625"/>
            <a:ext cx="6508803" cy="4370388"/>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
        <p:nvSpPr>
          <p:cNvPr id="4" name="Footer Placeholder 3">
            <a:extLst>
              <a:ext uri="{FF2B5EF4-FFF2-40B4-BE49-F238E27FC236}">
                <a16:creationId xmlns:a16="http://schemas.microsoft.com/office/drawing/2014/main" id="{1A94194E-DECB-E842-7C94-0F48C15BD43E}"/>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AEE73013-8304-E03B-8BA6-4917D2CA9871}"/>
              </a:ext>
            </a:extLst>
          </p:cNvPr>
          <p:cNvSpPr>
            <a:spLocks noGrp="1"/>
          </p:cNvSpPr>
          <p:nvPr>
            <p:ph type="sldNum" sz="quarter" idx="11"/>
          </p:nvPr>
        </p:nvSpPr>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350621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A93CD-0B97-7B80-7C2F-E9CB1A4381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B5A0BB-83FC-11C5-87AC-8ED4E8EB2F07}"/>
              </a:ext>
            </a:extLst>
          </p:cNvPr>
          <p:cNvSpPr>
            <a:spLocks noGrp="1"/>
          </p:cNvSpPr>
          <p:nvPr>
            <p:ph type="title"/>
          </p:nvPr>
        </p:nvSpPr>
        <p:spPr>
          <a:solidFill>
            <a:srgbClr val="0FA4D3"/>
          </a:solidFill>
        </p:spPr>
        <p:txBody>
          <a:bodyPr/>
          <a:lstStyle/>
          <a:p>
            <a:r>
              <a:rPr lang="en-US" dirty="0"/>
              <a:t>Contents Of Table – Ingredient Table</a:t>
            </a:r>
            <a:endParaRPr lang="en-IN" dirty="0"/>
          </a:p>
        </p:txBody>
      </p:sp>
      <p:sp>
        <p:nvSpPr>
          <p:cNvPr id="4" name="Footer Placeholder 3">
            <a:extLst>
              <a:ext uri="{FF2B5EF4-FFF2-40B4-BE49-F238E27FC236}">
                <a16:creationId xmlns:a16="http://schemas.microsoft.com/office/drawing/2014/main" id="{AE0F4D87-6AC7-5CB8-2A04-2D6047D9D51B}"/>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D16166F-6428-DC83-0DDB-D0C6BE473B56}"/>
              </a:ext>
            </a:extLst>
          </p:cNvPr>
          <p:cNvSpPr>
            <a:spLocks noGrp="1"/>
          </p:cNvSpPr>
          <p:nvPr>
            <p:ph type="sldNum" sz="quarter" idx="11"/>
          </p:nvPr>
        </p:nvSpPr>
        <p:spPr/>
        <p:txBody>
          <a:bodyPr/>
          <a:lstStyle/>
          <a:p>
            <a:fld id="{294A09A9-5501-47C1-A89A-A340965A2BE2}" type="slidenum">
              <a:rPr lang="en-US" smtClean="0"/>
              <a:pPr/>
              <a:t>11</a:t>
            </a:fld>
            <a:endParaRPr lang="en-US" dirty="0"/>
          </a:p>
        </p:txBody>
      </p:sp>
      <p:pic>
        <p:nvPicPr>
          <p:cNvPr id="8" name="Content Placeholder 7">
            <a:extLst>
              <a:ext uri="{FF2B5EF4-FFF2-40B4-BE49-F238E27FC236}">
                <a16:creationId xmlns:a16="http://schemas.microsoft.com/office/drawing/2014/main" id="{2FBFE464-560A-B0D6-013F-0A63E4BEB7DB}"/>
              </a:ext>
            </a:extLst>
          </p:cNvPr>
          <p:cNvPicPr>
            <a:picLocks noGrp="1" noChangeAspect="1"/>
          </p:cNvPicPr>
          <p:nvPr>
            <p:ph idx="1"/>
          </p:nvPr>
        </p:nvPicPr>
        <p:blipFill>
          <a:blip r:embed="rId2"/>
          <a:stretch>
            <a:fillRect/>
          </a:stretch>
        </p:blipFill>
        <p:spPr>
          <a:xfrm>
            <a:off x="3026665" y="1825625"/>
            <a:ext cx="6138669" cy="4370388"/>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09779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389E6-A6F5-28FC-69A8-D76CA35519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D49E3D-95B5-069B-FCFC-2AED49E3BB11}"/>
              </a:ext>
            </a:extLst>
          </p:cNvPr>
          <p:cNvSpPr>
            <a:spLocks noGrp="1"/>
          </p:cNvSpPr>
          <p:nvPr>
            <p:ph type="title"/>
          </p:nvPr>
        </p:nvSpPr>
        <p:spPr>
          <a:solidFill>
            <a:srgbClr val="0FA4D3"/>
          </a:solidFill>
        </p:spPr>
        <p:txBody>
          <a:bodyPr/>
          <a:lstStyle/>
          <a:p>
            <a:r>
              <a:rPr lang="en-US" dirty="0"/>
              <a:t>Contents Of Table – Recipe Table</a:t>
            </a:r>
            <a:endParaRPr lang="en-IN" dirty="0"/>
          </a:p>
        </p:txBody>
      </p:sp>
      <p:sp>
        <p:nvSpPr>
          <p:cNvPr id="4" name="Footer Placeholder 3">
            <a:extLst>
              <a:ext uri="{FF2B5EF4-FFF2-40B4-BE49-F238E27FC236}">
                <a16:creationId xmlns:a16="http://schemas.microsoft.com/office/drawing/2014/main" id="{467D5E7D-D064-BE26-F2F8-DD0DA52CDB32}"/>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F09E7E4-6C0B-2CAA-B8BB-A23191F30AB9}"/>
              </a:ext>
            </a:extLst>
          </p:cNvPr>
          <p:cNvSpPr>
            <a:spLocks noGrp="1"/>
          </p:cNvSpPr>
          <p:nvPr>
            <p:ph type="sldNum" sz="quarter" idx="11"/>
          </p:nvPr>
        </p:nvSpPr>
        <p:spPr/>
        <p:txBody>
          <a:bodyPr/>
          <a:lstStyle/>
          <a:p>
            <a:fld id="{294A09A9-5501-47C1-A89A-A340965A2BE2}" type="slidenum">
              <a:rPr lang="en-US" smtClean="0"/>
              <a:pPr/>
              <a:t>12</a:t>
            </a:fld>
            <a:endParaRPr lang="en-US" dirty="0"/>
          </a:p>
        </p:txBody>
      </p:sp>
      <p:pic>
        <p:nvPicPr>
          <p:cNvPr id="8" name="Content Placeholder 7">
            <a:extLst>
              <a:ext uri="{FF2B5EF4-FFF2-40B4-BE49-F238E27FC236}">
                <a16:creationId xmlns:a16="http://schemas.microsoft.com/office/drawing/2014/main" id="{87D877E8-5FBA-4DA4-2B52-565431BB5C40}"/>
              </a:ext>
            </a:extLst>
          </p:cNvPr>
          <p:cNvPicPr>
            <a:picLocks noGrp="1" noChangeAspect="1"/>
          </p:cNvPicPr>
          <p:nvPr>
            <p:ph idx="1"/>
          </p:nvPr>
        </p:nvPicPr>
        <p:blipFill>
          <a:blip r:embed="rId2"/>
          <a:stretch>
            <a:fillRect/>
          </a:stretch>
        </p:blipFill>
        <p:spPr>
          <a:xfrm>
            <a:off x="2875313" y="1825625"/>
            <a:ext cx="6441373" cy="4370388"/>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87757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CE3D0-E6CB-4FEB-C4C8-10CB0C9BC5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44C344-F792-8AFD-B924-74FBF99824DB}"/>
              </a:ext>
            </a:extLst>
          </p:cNvPr>
          <p:cNvSpPr>
            <a:spLocks noGrp="1"/>
          </p:cNvSpPr>
          <p:nvPr>
            <p:ph type="title"/>
          </p:nvPr>
        </p:nvSpPr>
        <p:spPr>
          <a:solidFill>
            <a:srgbClr val="0FA4D3"/>
          </a:solidFill>
        </p:spPr>
        <p:txBody>
          <a:bodyPr/>
          <a:lstStyle/>
          <a:p>
            <a:r>
              <a:rPr lang="en-US" dirty="0"/>
              <a:t>Contents Of Table – Item Table</a:t>
            </a:r>
            <a:endParaRPr lang="en-IN" dirty="0"/>
          </a:p>
        </p:txBody>
      </p:sp>
      <p:sp>
        <p:nvSpPr>
          <p:cNvPr id="4" name="Footer Placeholder 3">
            <a:extLst>
              <a:ext uri="{FF2B5EF4-FFF2-40B4-BE49-F238E27FC236}">
                <a16:creationId xmlns:a16="http://schemas.microsoft.com/office/drawing/2014/main" id="{AB6FD197-7E2F-347F-4F5E-0B322E33ED28}"/>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E812CF5-BA5C-5134-B46F-F2AABAC6728F}"/>
              </a:ext>
            </a:extLst>
          </p:cNvPr>
          <p:cNvSpPr>
            <a:spLocks noGrp="1"/>
          </p:cNvSpPr>
          <p:nvPr>
            <p:ph type="sldNum" sz="quarter" idx="11"/>
          </p:nvPr>
        </p:nvSpPr>
        <p:spPr/>
        <p:txBody>
          <a:bodyPr/>
          <a:lstStyle/>
          <a:p>
            <a:fld id="{294A09A9-5501-47C1-A89A-A340965A2BE2}" type="slidenum">
              <a:rPr lang="en-US" smtClean="0"/>
              <a:pPr/>
              <a:t>13</a:t>
            </a:fld>
            <a:endParaRPr lang="en-US" dirty="0"/>
          </a:p>
        </p:txBody>
      </p:sp>
      <p:pic>
        <p:nvPicPr>
          <p:cNvPr id="13" name="Content Placeholder 12">
            <a:extLst>
              <a:ext uri="{FF2B5EF4-FFF2-40B4-BE49-F238E27FC236}">
                <a16:creationId xmlns:a16="http://schemas.microsoft.com/office/drawing/2014/main" id="{5542A9E0-4AA6-CEE4-FA98-70E465BB1B3C}"/>
              </a:ext>
            </a:extLst>
          </p:cNvPr>
          <p:cNvPicPr>
            <a:picLocks noGrp="1" noChangeAspect="1"/>
          </p:cNvPicPr>
          <p:nvPr>
            <p:ph idx="1"/>
          </p:nvPr>
        </p:nvPicPr>
        <p:blipFill>
          <a:blip r:embed="rId2"/>
          <a:stretch>
            <a:fillRect/>
          </a:stretch>
        </p:blipFill>
        <p:spPr>
          <a:xfrm>
            <a:off x="1280692" y="1846420"/>
            <a:ext cx="4180075" cy="4370388"/>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1B7B7F97-DA3A-158C-AFFF-D9181C1DFC24}"/>
              </a:ext>
            </a:extLst>
          </p:cNvPr>
          <p:cNvPicPr>
            <a:picLocks noChangeAspect="1"/>
          </p:cNvPicPr>
          <p:nvPr/>
        </p:nvPicPr>
        <p:blipFill>
          <a:blip r:embed="rId3"/>
          <a:stretch>
            <a:fillRect/>
          </a:stretch>
        </p:blipFill>
        <p:spPr>
          <a:xfrm>
            <a:off x="6263430" y="2209694"/>
            <a:ext cx="4846740" cy="2438611"/>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29566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34466-F167-8538-0130-1838C95C32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535542-02D7-F864-A4BF-9262F312F5AE}"/>
              </a:ext>
            </a:extLst>
          </p:cNvPr>
          <p:cNvSpPr>
            <a:spLocks noGrp="1"/>
          </p:cNvSpPr>
          <p:nvPr>
            <p:ph type="title"/>
          </p:nvPr>
        </p:nvSpPr>
        <p:spPr>
          <a:solidFill>
            <a:srgbClr val="0FA4D3"/>
          </a:solidFill>
        </p:spPr>
        <p:txBody>
          <a:bodyPr/>
          <a:lstStyle/>
          <a:p>
            <a:r>
              <a:rPr lang="en-US" dirty="0"/>
              <a:t>Contents Of Table – Delivery Table</a:t>
            </a:r>
            <a:endParaRPr lang="en-IN" dirty="0"/>
          </a:p>
        </p:txBody>
      </p:sp>
      <p:sp>
        <p:nvSpPr>
          <p:cNvPr id="4" name="Footer Placeholder 3">
            <a:extLst>
              <a:ext uri="{FF2B5EF4-FFF2-40B4-BE49-F238E27FC236}">
                <a16:creationId xmlns:a16="http://schemas.microsoft.com/office/drawing/2014/main" id="{5BE8FBEF-2DD2-8007-9531-CE6D3EA0E0F5}"/>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DDBF5B7-923A-39D6-8744-FA60C054A336}"/>
              </a:ext>
            </a:extLst>
          </p:cNvPr>
          <p:cNvSpPr>
            <a:spLocks noGrp="1"/>
          </p:cNvSpPr>
          <p:nvPr>
            <p:ph type="sldNum" sz="quarter" idx="11"/>
          </p:nvPr>
        </p:nvSpPr>
        <p:spPr/>
        <p:txBody>
          <a:bodyPr/>
          <a:lstStyle/>
          <a:p>
            <a:fld id="{294A09A9-5501-47C1-A89A-A340965A2BE2}" type="slidenum">
              <a:rPr lang="en-US" smtClean="0"/>
              <a:pPr/>
              <a:t>14</a:t>
            </a:fld>
            <a:endParaRPr lang="en-US" dirty="0"/>
          </a:p>
        </p:txBody>
      </p:sp>
      <p:pic>
        <p:nvPicPr>
          <p:cNvPr id="8" name="Content Placeholder 7">
            <a:extLst>
              <a:ext uri="{FF2B5EF4-FFF2-40B4-BE49-F238E27FC236}">
                <a16:creationId xmlns:a16="http://schemas.microsoft.com/office/drawing/2014/main" id="{F30E3F97-7C46-2D73-34CE-73DE67FAC652}"/>
              </a:ext>
            </a:extLst>
          </p:cNvPr>
          <p:cNvPicPr>
            <a:picLocks noGrp="1" noChangeAspect="1"/>
          </p:cNvPicPr>
          <p:nvPr>
            <p:ph idx="1"/>
          </p:nvPr>
        </p:nvPicPr>
        <p:blipFill>
          <a:blip r:embed="rId2"/>
          <a:stretch>
            <a:fillRect/>
          </a:stretch>
        </p:blipFill>
        <p:spPr>
          <a:xfrm>
            <a:off x="4030801" y="1918947"/>
            <a:ext cx="4130398" cy="4183743"/>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29110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CE579-E154-DF68-075A-B78909FC68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18FED7-72D2-18A8-B288-62444F1F418B}"/>
              </a:ext>
            </a:extLst>
          </p:cNvPr>
          <p:cNvSpPr>
            <a:spLocks noGrp="1"/>
          </p:cNvSpPr>
          <p:nvPr>
            <p:ph type="title"/>
          </p:nvPr>
        </p:nvSpPr>
        <p:spPr>
          <a:solidFill>
            <a:srgbClr val="0FA4D3"/>
          </a:solidFill>
        </p:spPr>
        <p:txBody>
          <a:bodyPr/>
          <a:lstStyle/>
          <a:p>
            <a:r>
              <a:rPr lang="en-US" dirty="0"/>
              <a:t>Contents Of Table – Orders Table</a:t>
            </a:r>
            <a:endParaRPr lang="en-IN" dirty="0"/>
          </a:p>
        </p:txBody>
      </p:sp>
      <p:sp>
        <p:nvSpPr>
          <p:cNvPr id="4" name="Footer Placeholder 3">
            <a:extLst>
              <a:ext uri="{FF2B5EF4-FFF2-40B4-BE49-F238E27FC236}">
                <a16:creationId xmlns:a16="http://schemas.microsoft.com/office/drawing/2014/main" id="{DFD7BBE1-3763-BD52-850A-558B1E42E9CD}"/>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B1A3FC9-B69F-9A8A-9DE4-5C230F41C793}"/>
              </a:ext>
            </a:extLst>
          </p:cNvPr>
          <p:cNvSpPr>
            <a:spLocks noGrp="1"/>
          </p:cNvSpPr>
          <p:nvPr>
            <p:ph type="sldNum" sz="quarter" idx="11"/>
          </p:nvPr>
        </p:nvSpPr>
        <p:spPr/>
        <p:txBody>
          <a:bodyPr/>
          <a:lstStyle/>
          <a:p>
            <a:fld id="{294A09A9-5501-47C1-A89A-A340965A2BE2}" type="slidenum">
              <a:rPr lang="en-US" smtClean="0"/>
              <a:pPr/>
              <a:t>15</a:t>
            </a:fld>
            <a:endParaRPr lang="en-US" dirty="0"/>
          </a:p>
        </p:txBody>
      </p:sp>
      <p:pic>
        <p:nvPicPr>
          <p:cNvPr id="8" name="Content Placeholder 7">
            <a:extLst>
              <a:ext uri="{FF2B5EF4-FFF2-40B4-BE49-F238E27FC236}">
                <a16:creationId xmlns:a16="http://schemas.microsoft.com/office/drawing/2014/main" id="{B7C17DE9-7719-CCD2-4E1D-8A0B666A1D70}"/>
              </a:ext>
            </a:extLst>
          </p:cNvPr>
          <p:cNvPicPr>
            <a:picLocks noGrp="1" noChangeAspect="1"/>
          </p:cNvPicPr>
          <p:nvPr>
            <p:ph idx="1"/>
          </p:nvPr>
        </p:nvPicPr>
        <p:blipFill>
          <a:blip r:embed="rId2"/>
          <a:stretch>
            <a:fillRect/>
          </a:stretch>
        </p:blipFill>
        <p:spPr>
          <a:xfrm>
            <a:off x="907345" y="1846420"/>
            <a:ext cx="4657827" cy="4370388"/>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464683F3-2B57-5ED3-0520-CB4BD393FA0E}"/>
              </a:ext>
            </a:extLst>
          </p:cNvPr>
          <p:cNvPicPr>
            <a:picLocks noChangeAspect="1"/>
          </p:cNvPicPr>
          <p:nvPr/>
        </p:nvPicPr>
        <p:blipFill>
          <a:blip r:embed="rId3"/>
          <a:stretch>
            <a:fillRect/>
          </a:stretch>
        </p:blipFill>
        <p:spPr>
          <a:xfrm>
            <a:off x="5821201" y="2210359"/>
            <a:ext cx="5532599" cy="2598645"/>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41544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64440-B10F-7E09-238E-CA0BE5E5A91B}"/>
              </a:ext>
            </a:extLst>
          </p:cNvPr>
          <p:cNvSpPr>
            <a:spLocks noGrp="1"/>
          </p:cNvSpPr>
          <p:nvPr>
            <p:ph type="title"/>
          </p:nvPr>
        </p:nvSpPr>
        <p:spPr>
          <a:solidFill>
            <a:srgbClr val="0FA4D3"/>
          </a:solidFill>
        </p:spPr>
        <p:txBody>
          <a:bodyPr/>
          <a:lstStyle/>
          <a:p>
            <a:r>
              <a:rPr lang="en-US" dirty="0"/>
              <a:t>SUB QUERIES</a:t>
            </a:r>
            <a:endParaRPr lang="en-IN" dirty="0"/>
          </a:p>
        </p:txBody>
      </p:sp>
      <p:pic>
        <p:nvPicPr>
          <p:cNvPr id="7" name="Content Placeholder 6">
            <a:extLst>
              <a:ext uri="{FF2B5EF4-FFF2-40B4-BE49-F238E27FC236}">
                <a16:creationId xmlns:a16="http://schemas.microsoft.com/office/drawing/2014/main" id="{CAFA83CA-6101-4895-DB5B-147EEABDBB96}"/>
              </a:ext>
            </a:extLst>
          </p:cNvPr>
          <p:cNvPicPr>
            <a:picLocks noGrp="1" noChangeAspect="1"/>
          </p:cNvPicPr>
          <p:nvPr>
            <p:ph idx="1"/>
          </p:nvPr>
        </p:nvPicPr>
        <p:blipFill>
          <a:blip r:embed="rId2"/>
          <a:stretch>
            <a:fillRect/>
          </a:stretch>
        </p:blipFill>
        <p:spPr>
          <a:xfrm>
            <a:off x="2214282" y="1845549"/>
            <a:ext cx="7333130" cy="4510801"/>
          </a:xfrm>
        </p:spPr>
      </p:pic>
      <p:sp>
        <p:nvSpPr>
          <p:cNvPr id="4" name="Footer Placeholder 3">
            <a:extLst>
              <a:ext uri="{FF2B5EF4-FFF2-40B4-BE49-F238E27FC236}">
                <a16:creationId xmlns:a16="http://schemas.microsoft.com/office/drawing/2014/main" id="{BE4AECCE-8906-C4A3-1260-60A0A3B17A88}"/>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662C67B-FA89-C5DA-AF17-AF88FE69B913}"/>
              </a:ext>
            </a:extLst>
          </p:cNvPr>
          <p:cNvSpPr>
            <a:spLocks noGrp="1"/>
          </p:cNvSpPr>
          <p:nvPr>
            <p:ph type="sldNum" sz="quarter" idx="11"/>
          </p:nvPr>
        </p:nvSpPr>
        <p:spPr/>
        <p:txBody>
          <a:bodyPr/>
          <a:lstStyle/>
          <a:p>
            <a:fld id="{294A09A9-5501-47C1-A89A-A340965A2BE2}" type="slidenum">
              <a:rPr lang="en-US" smtClean="0"/>
              <a:pPr/>
              <a:t>16</a:t>
            </a:fld>
            <a:endParaRPr lang="en-US" dirty="0"/>
          </a:p>
        </p:txBody>
      </p:sp>
    </p:spTree>
    <p:extLst>
      <p:ext uri="{BB962C8B-B14F-4D97-AF65-F5344CB8AC3E}">
        <p14:creationId xmlns:p14="http://schemas.microsoft.com/office/powerpoint/2010/main" val="3829863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74EC2-86D7-2B87-EA0F-014D12ACD113}"/>
              </a:ext>
            </a:extLst>
          </p:cNvPr>
          <p:cNvSpPr>
            <a:spLocks noGrp="1"/>
          </p:cNvSpPr>
          <p:nvPr>
            <p:ph type="title"/>
          </p:nvPr>
        </p:nvSpPr>
        <p:spPr>
          <a:solidFill>
            <a:srgbClr val="0FA4D3"/>
          </a:solidFill>
        </p:spPr>
        <p:txBody>
          <a:bodyPr/>
          <a:lstStyle/>
          <a:p>
            <a:r>
              <a:rPr lang="en-US" dirty="0"/>
              <a:t>Sub query</a:t>
            </a:r>
            <a:endParaRPr lang="en-IN" dirty="0"/>
          </a:p>
        </p:txBody>
      </p:sp>
      <p:pic>
        <p:nvPicPr>
          <p:cNvPr id="8" name="Content Placeholder 7">
            <a:extLst>
              <a:ext uri="{FF2B5EF4-FFF2-40B4-BE49-F238E27FC236}">
                <a16:creationId xmlns:a16="http://schemas.microsoft.com/office/drawing/2014/main" id="{F1412E5F-C7A4-6F2C-19ED-A3BCC8422290}"/>
              </a:ext>
            </a:extLst>
          </p:cNvPr>
          <p:cNvPicPr>
            <a:picLocks noGrp="1" noChangeAspect="1"/>
          </p:cNvPicPr>
          <p:nvPr>
            <p:ph idx="1"/>
          </p:nvPr>
        </p:nvPicPr>
        <p:blipFill>
          <a:blip r:embed="rId2"/>
          <a:stretch>
            <a:fillRect/>
          </a:stretch>
        </p:blipFill>
        <p:spPr>
          <a:xfrm>
            <a:off x="5002306" y="2057400"/>
            <a:ext cx="6687028" cy="2532529"/>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
        <p:nvSpPr>
          <p:cNvPr id="4" name="Text Placeholder 3">
            <a:extLst>
              <a:ext uri="{FF2B5EF4-FFF2-40B4-BE49-F238E27FC236}">
                <a16:creationId xmlns:a16="http://schemas.microsoft.com/office/drawing/2014/main" id="{E404D9F5-D483-CEEB-7D46-C94C5A7D3677}"/>
              </a:ext>
            </a:extLst>
          </p:cNvPr>
          <p:cNvSpPr>
            <a:spLocks noGrp="1"/>
          </p:cNvSpPr>
          <p:nvPr>
            <p:ph type="body" sz="half" idx="2"/>
          </p:nvPr>
        </p:nvSpPr>
        <p:spPr>
          <a:solidFill>
            <a:srgbClr val="93D3D9"/>
          </a:solidFill>
        </p:spPr>
        <p:txBody>
          <a:bodyPr>
            <a:normAutofit/>
          </a:bodyPr>
          <a:lstStyle/>
          <a:p>
            <a:r>
              <a:rPr lang="en-US" sz="2000" b="1" dirty="0">
                <a:solidFill>
                  <a:srgbClr val="0FA4D3"/>
                </a:solidFill>
              </a:rPr>
              <a:t>Display the details of customers who had ordered a Pepperoni Pizza Small</a:t>
            </a:r>
            <a:r>
              <a:rPr lang="en-US" sz="2000" dirty="0">
                <a:solidFill>
                  <a:srgbClr val="0FA4D3"/>
                </a:solidFill>
              </a:rPr>
              <a:t>.</a:t>
            </a:r>
          </a:p>
          <a:p>
            <a:r>
              <a:rPr lang="en-US" sz="2000" u="sng" dirty="0">
                <a:solidFill>
                  <a:srgbClr val="0FA4D3"/>
                </a:solidFill>
              </a:rPr>
              <a:t>Syntax:</a:t>
            </a:r>
          </a:p>
          <a:p>
            <a:r>
              <a:rPr lang="en-US" sz="2000" b="1" dirty="0">
                <a:solidFill>
                  <a:srgbClr val="0FA4D3"/>
                </a:solidFill>
              </a:rPr>
              <a:t>select * from customers where id in (select </a:t>
            </a:r>
            <a:r>
              <a:rPr lang="en-US" sz="2000" b="1" dirty="0" err="1">
                <a:solidFill>
                  <a:srgbClr val="0FA4D3"/>
                </a:solidFill>
              </a:rPr>
              <a:t>customer_id</a:t>
            </a:r>
            <a:r>
              <a:rPr lang="en-US" sz="2000" b="1" dirty="0">
                <a:solidFill>
                  <a:srgbClr val="0FA4D3"/>
                </a:solidFill>
              </a:rPr>
              <a:t> from orders where </a:t>
            </a:r>
            <a:r>
              <a:rPr lang="en-US" sz="2000" b="1" dirty="0" err="1">
                <a:solidFill>
                  <a:srgbClr val="0FA4D3"/>
                </a:solidFill>
              </a:rPr>
              <a:t>Item_id</a:t>
            </a:r>
            <a:r>
              <a:rPr lang="en-US" sz="2000" b="1" dirty="0">
                <a:solidFill>
                  <a:srgbClr val="0FA4D3"/>
                </a:solidFill>
              </a:rPr>
              <a:t> = 1);</a:t>
            </a:r>
            <a:endParaRPr lang="en-IN" sz="2000" b="1" dirty="0">
              <a:solidFill>
                <a:srgbClr val="0FA4D3"/>
              </a:solidFill>
            </a:endParaRPr>
          </a:p>
        </p:txBody>
      </p:sp>
      <p:sp>
        <p:nvSpPr>
          <p:cNvPr id="5" name="Footer Placeholder 4">
            <a:extLst>
              <a:ext uri="{FF2B5EF4-FFF2-40B4-BE49-F238E27FC236}">
                <a16:creationId xmlns:a16="http://schemas.microsoft.com/office/drawing/2014/main" id="{1487CF04-8954-F57F-E6D2-2FC59BC6A149}"/>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70FA850B-547B-95F5-6FC1-E72763ED77C9}"/>
              </a:ext>
            </a:extLst>
          </p:cNvPr>
          <p:cNvSpPr>
            <a:spLocks noGrp="1"/>
          </p:cNvSpPr>
          <p:nvPr>
            <p:ph type="sldNum" sz="quarter" idx="12"/>
          </p:nvPr>
        </p:nvSpPr>
        <p:spPr/>
        <p:txBody>
          <a:bodyPr/>
          <a:lstStyle/>
          <a:p>
            <a:fld id="{294A09A9-5501-47C1-A89A-A340965A2BE2}" type="slidenum">
              <a:rPr lang="en-US" smtClean="0"/>
              <a:t>17</a:t>
            </a:fld>
            <a:endParaRPr lang="en-US" dirty="0"/>
          </a:p>
        </p:txBody>
      </p:sp>
    </p:spTree>
    <p:extLst>
      <p:ext uri="{BB962C8B-B14F-4D97-AF65-F5344CB8AC3E}">
        <p14:creationId xmlns:p14="http://schemas.microsoft.com/office/powerpoint/2010/main" val="1876621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5A676-88D3-01E7-6BCF-B807B1E66F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AFA4A-8089-9337-F848-E2B59BD167AE}"/>
              </a:ext>
            </a:extLst>
          </p:cNvPr>
          <p:cNvSpPr>
            <a:spLocks noGrp="1"/>
          </p:cNvSpPr>
          <p:nvPr>
            <p:ph type="title"/>
          </p:nvPr>
        </p:nvSpPr>
        <p:spPr>
          <a:xfrm>
            <a:off x="839788" y="457200"/>
            <a:ext cx="3750141" cy="1600200"/>
          </a:xfrm>
          <a:solidFill>
            <a:srgbClr val="0FA4D3"/>
          </a:solidFill>
        </p:spPr>
        <p:txBody>
          <a:bodyPr/>
          <a:lstStyle/>
          <a:p>
            <a:r>
              <a:rPr lang="en-US" dirty="0"/>
              <a:t>Sub query</a:t>
            </a:r>
            <a:endParaRPr lang="en-IN" dirty="0"/>
          </a:p>
        </p:txBody>
      </p:sp>
      <p:sp>
        <p:nvSpPr>
          <p:cNvPr id="4" name="Text Placeholder 3">
            <a:extLst>
              <a:ext uri="{FF2B5EF4-FFF2-40B4-BE49-F238E27FC236}">
                <a16:creationId xmlns:a16="http://schemas.microsoft.com/office/drawing/2014/main" id="{0AE8F71A-1609-9017-78B6-C220523EE0E1}"/>
              </a:ext>
            </a:extLst>
          </p:cNvPr>
          <p:cNvSpPr>
            <a:spLocks noGrp="1"/>
          </p:cNvSpPr>
          <p:nvPr>
            <p:ph type="body" sz="half" idx="2"/>
          </p:nvPr>
        </p:nvSpPr>
        <p:spPr>
          <a:xfrm>
            <a:off x="839787" y="2057400"/>
            <a:ext cx="3750141" cy="3811588"/>
          </a:xfrm>
          <a:solidFill>
            <a:srgbClr val="93D3D9"/>
          </a:solidFill>
        </p:spPr>
        <p:txBody>
          <a:bodyPr>
            <a:normAutofit/>
          </a:bodyPr>
          <a:lstStyle/>
          <a:p>
            <a:r>
              <a:rPr lang="en-US" sz="2000" b="1" dirty="0">
                <a:solidFill>
                  <a:srgbClr val="0FA4D3"/>
                </a:solidFill>
              </a:rPr>
              <a:t>What is the address used to place the order by customer Benjamin Lee.</a:t>
            </a:r>
          </a:p>
          <a:p>
            <a:r>
              <a:rPr lang="en-US" sz="2000" b="1" u="sng" dirty="0">
                <a:solidFill>
                  <a:srgbClr val="0FA4D3"/>
                </a:solidFill>
              </a:rPr>
              <a:t>Syntax</a:t>
            </a:r>
            <a:r>
              <a:rPr lang="en-US" sz="2000" b="1" dirty="0">
                <a:solidFill>
                  <a:srgbClr val="0FA4D3"/>
                </a:solidFill>
              </a:rPr>
              <a:t>:</a:t>
            </a:r>
          </a:p>
          <a:p>
            <a:r>
              <a:rPr lang="en-US" sz="2000" b="1" dirty="0">
                <a:solidFill>
                  <a:srgbClr val="0FA4D3"/>
                </a:solidFill>
              </a:rPr>
              <a:t>select * from delivery where </a:t>
            </a:r>
            <a:r>
              <a:rPr lang="en-US" sz="2000" b="1" dirty="0" err="1">
                <a:solidFill>
                  <a:srgbClr val="0FA4D3"/>
                </a:solidFill>
              </a:rPr>
              <a:t>address_id</a:t>
            </a:r>
            <a:r>
              <a:rPr lang="en-US" sz="2000" b="1" dirty="0">
                <a:solidFill>
                  <a:srgbClr val="0FA4D3"/>
                </a:solidFill>
              </a:rPr>
              <a:t> in(select </a:t>
            </a:r>
            <a:r>
              <a:rPr lang="en-US" sz="2000" b="1" dirty="0" err="1">
                <a:solidFill>
                  <a:srgbClr val="0FA4D3"/>
                </a:solidFill>
              </a:rPr>
              <a:t>address_id</a:t>
            </a:r>
            <a:r>
              <a:rPr lang="en-US" sz="2000" b="1" dirty="0">
                <a:solidFill>
                  <a:srgbClr val="0FA4D3"/>
                </a:solidFill>
              </a:rPr>
              <a:t> from orders where </a:t>
            </a:r>
            <a:r>
              <a:rPr lang="en-US" sz="2000" b="1" dirty="0" err="1">
                <a:solidFill>
                  <a:srgbClr val="0FA4D3"/>
                </a:solidFill>
              </a:rPr>
              <a:t>customer_id</a:t>
            </a:r>
            <a:r>
              <a:rPr lang="en-US" sz="2000" b="1" dirty="0">
                <a:solidFill>
                  <a:srgbClr val="0FA4D3"/>
                </a:solidFill>
              </a:rPr>
              <a:t> =(select id from customers where </a:t>
            </a:r>
            <a:r>
              <a:rPr lang="en-US" sz="2000" b="1" dirty="0" err="1">
                <a:solidFill>
                  <a:srgbClr val="0FA4D3"/>
                </a:solidFill>
              </a:rPr>
              <a:t>first_name</a:t>
            </a:r>
            <a:r>
              <a:rPr lang="en-US" sz="2000" b="1" dirty="0">
                <a:solidFill>
                  <a:srgbClr val="0FA4D3"/>
                </a:solidFill>
              </a:rPr>
              <a:t> = "Benjamin")); </a:t>
            </a:r>
            <a:endParaRPr lang="en-IN" sz="2000" b="1" dirty="0">
              <a:solidFill>
                <a:srgbClr val="0FA4D3"/>
              </a:solidFill>
            </a:endParaRPr>
          </a:p>
        </p:txBody>
      </p:sp>
      <p:sp>
        <p:nvSpPr>
          <p:cNvPr id="5" name="Footer Placeholder 4">
            <a:extLst>
              <a:ext uri="{FF2B5EF4-FFF2-40B4-BE49-F238E27FC236}">
                <a16:creationId xmlns:a16="http://schemas.microsoft.com/office/drawing/2014/main" id="{19CEE300-7E0F-6D5B-FF3B-5C2CDA5BF467}"/>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76FF87A6-4077-123B-18EF-B6DBB070F15D}"/>
              </a:ext>
            </a:extLst>
          </p:cNvPr>
          <p:cNvSpPr>
            <a:spLocks noGrp="1"/>
          </p:cNvSpPr>
          <p:nvPr>
            <p:ph type="sldNum" sz="quarter" idx="12"/>
          </p:nvPr>
        </p:nvSpPr>
        <p:spPr/>
        <p:txBody>
          <a:bodyPr/>
          <a:lstStyle/>
          <a:p>
            <a:fld id="{294A09A9-5501-47C1-A89A-A340965A2BE2}" type="slidenum">
              <a:rPr lang="en-US" smtClean="0"/>
              <a:t>18</a:t>
            </a:fld>
            <a:endParaRPr lang="en-US" dirty="0"/>
          </a:p>
        </p:txBody>
      </p:sp>
      <p:pic>
        <p:nvPicPr>
          <p:cNvPr id="14" name="Content Placeholder 13">
            <a:extLst>
              <a:ext uri="{FF2B5EF4-FFF2-40B4-BE49-F238E27FC236}">
                <a16:creationId xmlns:a16="http://schemas.microsoft.com/office/drawing/2014/main" id="{12058702-BBE2-E69B-F790-9F4FEF619E4E}"/>
              </a:ext>
            </a:extLst>
          </p:cNvPr>
          <p:cNvPicPr>
            <a:picLocks noGrp="1" noChangeAspect="1"/>
          </p:cNvPicPr>
          <p:nvPr>
            <p:ph idx="1"/>
          </p:nvPr>
        </p:nvPicPr>
        <p:blipFill>
          <a:blip r:embed="rId2"/>
          <a:stretch>
            <a:fillRect/>
          </a:stretch>
        </p:blipFill>
        <p:spPr>
          <a:xfrm>
            <a:off x="4858871" y="2057400"/>
            <a:ext cx="6803697" cy="2487706"/>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2840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A3A14-33A2-E344-77F8-BDE3865C1C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38C5C9-62EE-A6A8-5D2B-F463FAD98ADB}"/>
              </a:ext>
            </a:extLst>
          </p:cNvPr>
          <p:cNvSpPr>
            <a:spLocks noGrp="1"/>
          </p:cNvSpPr>
          <p:nvPr>
            <p:ph type="title"/>
          </p:nvPr>
        </p:nvSpPr>
        <p:spPr>
          <a:solidFill>
            <a:srgbClr val="0FA4D3"/>
          </a:solidFill>
        </p:spPr>
        <p:txBody>
          <a:bodyPr/>
          <a:lstStyle/>
          <a:p>
            <a:r>
              <a:rPr lang="en-US" dirty="0"/>
              <a:t>Sub query</a:t>
            </a:r>
            <a:endParaRPr lang="en-IN" dirty="0"/>
          </a:p>
        </p:txBody>
      </p:sp>
      <p:sp>
        <p:nvSpPr>
          <p:cNvPr id="4" name="Text Placeholder 3">
            <a:extLst>
              <a:ext uri="{FF2B5EF4-FFF2-40B4-BE49-F238E27FC236}">
                <a16:creationId xmlns:a16="http://schemas.microsoft.com/office/drawing/2014/main" id="{B72B6E78-8628-FA2D-A73D-3FD5200D275C}"/>
              </a:ext>
            </a:extLst>
          </p:cNvPr>
          <p:cNvSpPr>
            <a:spLocks noGrp="1"/>
          </p:cNvSpPr>
          <p:nvPr>
            <p:ph type="body" sz="half" idx="2"/>
          </p:nvPr>
        </p:nvSpPr>
        <p:spPr>
          <a:solidFill>
            <a:srgbClr val="93D3D9"/>
          </a:solidFill>
        </p:spPr>
        <p:txBody>
          <a:bodyPr>
            <a:normAutofit/>
          </a:bodyPr>
          <a:lstStyle/>
          <a:p>
            <a:r>
              <a:rPr lang="en-US" sz="2000" b="1" dirty="0">
                <a:solidFill>
                  <a:srgbClr val="0FA4D3"/>
                </a:solidFill>
              </a:rPr>
              <a:t>Display the names of the customers who had not placed an order.</a:t>
            </a:r>
          </a:p>
          <a:p>
            <a:r>
              <a:rPr lang="en-US" sz="2000" b="1" u="sng" dirty="0">
                <a:solidFill>
                  <a:srgbClr val="0FA4D3"/>
                </a:solidFill>
              </a:rPr>
              <a:t>Syntax:</a:t>
            </a:r>
          </a:p>
          <a:p>
            <a:r>
              <a:rPr lang="en-US" sz="2000" b="1" dirty="0">
                <a:solidFill>
                  <a:srgbClr val="0FA4D3"/>
                </a:solidFill>
              </a:rPr>
              <a:t>SELECT * from customers WHERE id NOT IN (SELECT </a:t>
            </a:r>
            <a:r>
              <a:rPr lang="en-US" sz="2000" b="1" dirty="0" err="1">
                <a:solidFill>
                  <a:srgbClr val="0FA4D3"/>
                </a:solidFill>
              </a:rPr>
              <a:t>customer_id</a:t>
            </a:r>
            <a:r>
              <a:rPr lang="en-US" sz="2000" b="1" dirty="0">
                <a:solidFill>
                  <a:srgbClr val="0FA4D3"/>
                </a:solidFill>
              </a:rPr>
              <a:t> FROM orders);</a:t>
            </a:r>
            <a:endParaRPr lang="en-IN" sz="2000" b="1" dirty="0">
              <a:solidFill>
                <a:srgbClr val="0FA4D3"/>
              </a:solidFill>
            </a:endParaRPr>
          </a:p>
        </p:txBody>
      </p:sp>
      <p:sp>
        <p:nvSpPr>
          <p:cNvPr id="5" name="Footer Placeholder 4">
            <a:extLst>
              <a:ext uri="{FF2B5EF4-FFF2-40B4-BE49-F238E27FC236}">
                <a16:creationId xmlns:a16="http://schemas.microsoft.com/office/drawing/2014/main" id="{D1999205-8E25-50C7-E158-B16137459DE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0A133A7-D32D-535A-99B8-4C598121F43E}"/>
              </a:ext>
            </a:extLst>
          </p:cNvPr>
          <p:cNvSpPr>
            <a:spLocks noGrp="1"/>
          </p:cNvSpPr>
          <p:nvPr>
            <p:ph type="sldNum" sz="quarter" idx="12"/>
          </p:nvPr>
        </p:nvSpPr>
        <p:spPr/>
        <p:txBody>
          <a:bodyPr/>
          <a:lstStyle/>
          <a:p>
            <a:fld id="{294A09A9-5501-47C1-A89A-A340965A2BE2}" type="slidenum">
              <a:rPr lang="en-US" smtClean="0"/>
              <a:t>19</a:t>
            </a:fld>
            <a:endParaRPr lang="en-US" dirty="0"/>
          </a:p>
        </p:txBody>
      </p:sp>
      <p:pic>
        <p:nvPicPr>
          <p:cNvPr id="14" name="Content Placeholder 13">
            <a:extLst>
              <a:ext uri="{FF2B5EF4-FFF2-40B4-BE49-F238E27FC236}">
                <a16:creationId xmlns:a16="http://schemas.microsoft.com/office/drawing/2014/main" id="{0BB62A86-EBC4-F404-77A5-E363078721B0}"/>
              </a:ext>
            </a:extLst>
          </p:cNvPr>
          <p:cNvPicPr>
            <a:picLocks noGrp="1" noChangeAspect="1"/>
          </p:cNvPicPr>
          <p:nvPr>
            <p:ph idx="1"/>
          </p:nvPr>
        </p:nvPicPr>
        <p:blipFill>
          <a:blip r:embed="rId2"/>
          <a:stretch>
            <a:fillRect/>
          </a:stretch>
        </p:blipFill>
        <p:spPr>
          <a:xfrm>
            <a:off x="5020235" y="2075330"/>
            <a:ext cx="6821467" cy="2640107"/>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48356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3D3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7270376" y="206188"/>
            <a:ext cx="4662544" cy="1138518"/>
          </a:xfrm>
        </p:spPr>
        <p:txBody>
          <a:bodyPr>
            <a:normAutofit/>
          </a:bodyPr>
          <a:lstStyle/>
          <a:p>
            <a:r>
              <a:rPr lang="en-US" dirty="0">
                <a:solidFill>
                  <a:schemeClr val="accent3"/>
                </a:solidFill>
                <a:latin typeface="Baskerville Old Face" panose="02020602080505020303" pitchFamily="18" charset="77"/>
                <a:cs typeface="Calibri Light"/>
              </a:rPr>
              <a:t>A</a:t>
            </a:r>
            <a:r>
              <a:rPr lang="en-US" dirty="0">
                <a:latin typeface="Baskerville Old Face" panose="02020602080505020303" pitchFamily="18" charset="77"/>
                <a:cs typeface="Calibri Light"/>
              </a:rPr>
              <a:t>bstract</a:t>
            </a:r>
            <a:endParaRPr lang="en-US" dirty="0">
              <a:solidFill>
                <a:schemeClr val="accent3"/>
              </a:solidFill>
              <a:latin typeface="Baskerville Old Face" panose="02020602080505020303" pitchFamily="18" charset="77"/>
            </a:endParaRP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a:xfrm>
            <a:off x="0" y="0"/>
            <a:ext cx="5836024" cy="6858000"/>
          </a:xfrm>
          <a:solidFill>
            <a:srgbClr val="0FA4D3"/>
          </a:solidFill>
        </p:spPr>
        <p:txBody>
          <a:bodyPr>
            <a:normAutofit/>
          </a:bodyPr>
          <a:lstStyle/>
          <a:p>
            <a:r>
              <a:rPr lang="en-US" dirty="0"/>
              <a:t>A</a:t>
            </a:r>
          </a:p>
        </p:txBody>
      </p:sp>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260" y="2342954"/>
            <a:ext cx="1791038" cy="2033695"/>
          </a:xfrm>
          <a:prstGeom prst="rect">
            <a:avLst/>
          </a:prstGeo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7270376" y="1246094"/>
            <a:ext cx="4662544" cy="5255290"/>
          </a:xfrm>
        </p:spPr>
        <p:txBody>
          <a:bodyPr vert="horz" lIns="91440" tIns="45720" rIns="91440" bIns="45720" rtlCol="0" anchor="t">
            <a:normAutofit fontScale="92500"/>
          </a:bodyPr>
          <a:lstStyle/>
          <a:p>
            <a:r>
              <a:rPr lang="en-US" dirty="0">
                <a:latin typeface="Gill Sans Nova Light" panose="020B0302020104020203" pitchFamily="34" charset="0"/>
                <a:cs typeface="Calibri"/>
              </a:rPr>
              <a:t>B</a:t>
            </a:r>
            <a:r>
              <a:rPr lang="en-US" dirty="0">
                <a:solidFill>
                  <a:schemeClr val="accent3"/>
                </a:solidFill>
                <a:latin typeface="Gill Sans Nova Light" panose="020B0302020104020203" pitchFamily="34" charset="0"/>
                <a:cs typeface="Calibri"/>
              </a:rPr>
              <a:t>en’s Pizzeria aims to address this need by developing a comprehensive database system tailored specifically for pizzerias.</a:t>
            </a:r>
          </a:p>
          <a:p>
            <a:r>
              <a:rPr lang="en-US" dirty="0">
                <a:solidFill>
                  <a:schemeClr val="accent3"/>
                </a:solidFill>
                <a:latin typeface="Gill Sans Nova Light" panose="020B0302020104020203" pitchFamily="34" charset="0"/>
                <a:cs typeface="Calibri"/>
              </a:rPr>
              <a:t>The database schema is meticulously crafted to capture essential entities such as customers, menu items, orders, and deliveries, while establishing robust relationships between these entities to ensure data integrity and consistency.</a:t>
            </a:r>
          </a:p>
        </p:txBody>
      </p:sp>
      <p:sp>
        <p:nvSpPr>
          <p:cNvPr id="5" name="Footer Placeholder 4">
            <a:extLst>
              <a:ext uri="{FF2B5EF4-FFF2-40B4-BE49-F238E27FC236}">
                <a16:creationId xmlns:a16="http://schemas.microsoft.com/office/drawing/2014/main" id="{4A947406-5839-A735-732D-5690E6315B9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2</a:t>
            </a:fld>
            <a:endParaRPr lang="en-US" dirty="0"/>
          </a:p>
        </p:txBody>
      </p:sp>
    </p:spTree>
    <p:extLst>
      <p:ext uri="{BB962C8B-B14F-4D97-AF65-F5344CB8AC3E}">
        <p14:creationId xmlns:p14="http://schemas.microsoft.com/office/powerpoint/2010/main" val="1859527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113E7-3B34-B351-D4CB-F802B0EC96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12D28-6C6C-BAC6-F4D7-9646A8490869}"/>
              </a:ext>
            </a:extLst>
          </p:cNvPr>
          <p:cNvSpPr>
            <a:spLocks noGrp="1"/>
          </p:cNvSpPr>
          <p:nvPr>
            <p:ph type="title"/>
          </p:nvPr>
        </p:nvSpPr>
        <p:spPr>
          <a:solidFill>
            <a:srgbClr val="0FA4D3"/>
          </a:solidFill>
        </p:spPr>
        <p:txBody>
          <a:bodyPr/>
          <a:lstStyle/>
          <a:p>
            <a:r>
              <a:rPr lang="en-US" dirty="0"/>
              <a:t>Sub query</a:t>
            </a:r>
            <a:endParaRPr lang="en-IN" dirty="0"/>
          </a:p>
        </p:txBody>
      </p:sp>
      <p:sp>
        <p:nvSpPr>
          <p:cNvPr id="4" name="Text Placeholder 3">
            <a:extLst>
              <a:ext uri="{FF2B5EF4-FFF2-40B4-BE49-F238E27FC236}">
                <a16:creationId xmlns:a16="http://schemas.microsoft.com/office/drawing/2014/main" id="{09782D80-E051-CFA4-2CAA-A47A2ABB994E}"/>
              </a:ext>
            </a:extLst>
          </p:cNvPr>
          <p:cNvSpPr>
            <a:spLocks noGrp="1"/>
          </p:cNvSpPr>
          <p:nvPr>
            <p:ph type="body" sz="half" idx="2"/>
          </p:nvPr>
        </p:nvSpPr>
        <p:spPr>
          <a:solidFill>
            <a:srgbClr val="93D3D9"/>
          </a:solidFill>
        </p:spPr>
        <p:txBody>
          <a:bodyPr>
            <a:normAutofit/>
          </a:bodyPr>
          <a:lstStyle/>
          <a:p>
            <a:r>
              <a:rPr lang="en-US" sz="2000" b="1" dirty="0">
                <a:solidFill>
                  <a:srgbClr val="0FA4D3"/>
                </a:solidFill>
              </a:rPr>
              <a:t>Display the Items ordered by Emily Brown.</a:t>
            </a:r>
          </a:p>
          <a:p>
            <a:r>
              <a:rPr lang="en-US" sz="2000" b="1" u="sng" dirty="0">
                <a:solidFill>
                  <a:srgbClr val="0FA4D3"/>
                </a:solidFill>
              </a:rPr>
              <a:t>Syntax:</a:t>
            </a:r>
          </a:p>
          <a:p>
            <a:r>
              <a:rPr lang="en-US" sz="2000" b="1" dirty="0">
                <a:solidFill>
                  <a:srgbClr val="0FA4D3"/>
                </a:solidFill>
              </a:rPr>
              <a:t>SELECT * FROM item WHERE </a:t>
            </a:r>
            <a:r>
              <a:rPr lang="en-US" sz="2000" b="1" dirty="0" err="1">
                <a:solidFill>
                  <a:srgbClr val="0FA4D3"/>
                </a:solidFill>
              </a:rPr>
              <a:t>item_id</a:t>
            </a:r>
            <a:r>
              <a:rPr lang="en-US" sz="2000" b="1" dirty="0">
                <a:solidFill>
                  <a:srgbClr val="0FA4D3"/>
                </a:solidFill>
              </a:rPr>
              <a:t> in (SELECT </a:t>
            </a:r>
            <a:r>
              <a:rPr lang="en-US" sz="2000" b="1" dirty="0" err="1">
                <a:solidFill>
                  <a:srgbClr val="0FA4D3"/>
                </a:solidFill>
              </a:rPr>
              <a:t>item_id</a:t>
            </a:r>
            <a:r>
              <a:rPr lang="en-US" sz="2000" b="1" dirty="0">
                <a:solidFill>
                  <a:srgbClr val="0FA4D3"/>
                </a:solidFill>
              </a:rPr>
              <a:t> FROM orders WHERE </a:t>
            </a:r>
            <a:r>
              <a:rPr lang="en-US" sz="2000" b="1" dirty="0" err="1">
                <a:solidFill>
                  <a:srgbClr val="0FA4D3"/>
                </a:solidFill>
              </a:rPr>
              <a:t>customer_id</a:t>
            </a:r>
            <a:r>
              <a:rPr lang="en-US" sz="2000" b="1" dirty="0">
                <a:solidFill>
                  <a:srgbClr val="0FA4D3"/>
                </a:solidFill>
              </a:rPr>
              <a:t> =(SELECT id FROM customers WHERE </a:t>
            </a:r>
            <a:r>
              <a:rPr lang="en-US" sz="2000" b="1" dirty="0" err="1">
                <a:solidFill>
                  <a:srgbClr val="0FA4D3"/>
                </a:solidFill>
              </a:rPr>
              <a:t>first_name</a:t>
            </a:r>
            <a:r>
              <a:rPr lang="en-US" sz="2000" b="1" dirty="0">
                <a:solidFill>
                  <a:srgbClr val="0FA4D3"/>
                </a:solidFill>
              </a:rPr>
              <a:t> = "Emily"));</a:t>
            </a:r>
            <a:endParaRPr lang="en-IN" sz="2000" b="1" dirty="0">
              <a:solidFill>
                <a:srgbClr val="0FA4D3"/>
              </a:solidFill>
            </a:endParaRPr>
          </a:p>
        </p:txBody>
      </p:sp>
      <p:sp>
        <p:nvSpPr>
          <p:cNvPr id="5" name="Footer Placeholder 4">
            <a:extLst>
              <a:ext uri="{FF2B5EF4-FFF2-40B4-BE49-F238E27FC236}">
                <a16:creationId xmlns:a16="http://schemas.microsoft.com/office/drawing/2014/main" id="{98EE9EEF-897F-5912-FFB5-9F32DC099AF2}"/>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074FB2A4-F79F-EED6-9E3F-AC4FB8993600}"/>
              </a:ext>
            </a:extLst>
          </p:cNvPr>
          <p:cNvSpPr>
            <a:spLocks noGrp="1"/>
          </p:cNvSpPr>
          <p:nvPr>
            <p:ph type="sldNum" sz="quarter" idx="12"/>
          </p:nvPr>
        </p:nvSpPr>
        <p:spPr/>
        <p:txBody>
          <a:bodyPr/>
          <a:lstStyle/>
          <a:p>
            <a:fld id="{294A09A9-5501-47C1-A89A-A340965A2BE2}" type="slidenum">
              <a:rPr lang="en-US" smtClean="0"/>
              <a:t>20</a:t>
            </a:fld>
            <a:endParaRPr lang="en-US" dirty="0"/>
          </a:p>
        </p:txBody>
      </p:sp>
      <p:pic>
        <p:nvPicPr>
          <p:cNvPr id="10" name="Content Placeholder 9">
            <a:extLst>
              <a:ext uri="{FF2B5EF4-FFF2-40B4-BE49-F238E27FC236}">
                <a16:creationId xmlns:a16="http://schemas.microsoft.com/office/drawing/2014/main" id="{1BE2D1E0-6775-0590-D7E1-6A4A1ADC8770}"/>
              </a:ext>
            </a:extLst>
          </p:cNvPr>
          <p:cNvPicPr>
            <a:picLocks noGrp="1" noChangeAspect="1"/>
          </p:cNvPicPr>
          <p:nvPr>
            <p:ph idx="1"/>
          </p:nvPr>
        </p:nvPicPr>
        <p:blipFill>
          <a:blip r:embed="rId2"/>
          <a:stretch>
            <a:fillRect/>
          </a:stretch>
        </p:blipFill>
        <p:spPr>
          <a:xfrm>
            <a:off x="5183187" y="2124636"/>
            <a:ext cx="6425535" cy="2501152"/>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68419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3A6E7-568C-A2B5-E315-0CABC945749E}"/>
              </a:ext>
            </a:extLst>
          </p:cNvPr>
          <p:cNvSpPr>
            <a:spLocks noGrp="1"/>
          </p:cNvSpPr>
          <p:nvPr>
            <p:ph type="title"/>
          </p:nvPr>
        </p:nvSpPr>
        <p:spPr>
          <a:solidFill>
            <a:srgbClr val="0FA4D3"/>
          </a:solidFill>
        </p:spPr>
        <p:txBody>
          <a:bodyPr/>
          <a:lstStyle/>
          <a:p>
            <a:r>
              <a:rPr lang="en-US" dirty="0">
                <a:solidFill>
                  <a:schemeClr val="tx1"/>
                </a:solidFill>
              </a:rPr>
              <a:t>JOINS</a:t>
            </a:r>
            <a:endParaRPr lang="en-IN" dirty="0">
              <a:solidFill>
                <a:schemeClr val="tx1"/>
              </a:solidFill>
            </a:endParaRPr>
          </a:p>
        </p:txBody>
      </p:sp>
      <p:pic>
        <p:nvPicPr>
          <p:cNvPr id="9" name="Content Placeholder 8">
            <a:extLst>
              <a:ext uri="{FF2B5EF4-FFF2-40B4-BE49-F238E27FC236}">
                <a16:creationId xmlns:a16="http://schemas.microsoft.com/office/drawing/2014/main" id="{A444FFB2-36A7-E3DC-EF7C-2B9E0BD2A1D1}"/>
              </a:ext>
            </a:extLst>
          </p:cNvPr>
          <p:cNvPicPr>
            <a:picLocks noGrp="1" noChangeAspect="1"/>
          </p:cNvPicPr>
          <p:nvPr>
            <p:ph idx="1"/>
          </p:nvPr>
        </p:nvPicPr>
        <p:blipFill>
          <a:blip r:embed="rId2"/>
          <a:stretch>
            <a:fillRect/>
          </a:stretch>
        </p:blipFill>
        <p:spPr>
          <a:xfrm>
            <a:off x="838200" y="1706878"/>
            <a:ext cx="10515600" cy="4496697"/>
          </a:xfrm>
        </p:spPr>
      </p:pic>
      <p:sp>
        <p:nvSpPr>
          <p:cNvPr id="4" name="Footer Placeholder 3">
            <a:extLst>
              <a:ext uri="{FF2B5EF4-FFF2-40B4-BE49-F238E27FC236}">
                <a16:creationId xmlns:a16="http://schemas.microsoft.com/office/drawing/2014/main" id="{58AEC4FC-1C16-344D-77BD-A37761E96DC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84786B9-D30C-4D10-BEF1-1056D7E462A8}"/>
              </a:ext>
            </a:extLst>
          </p:cNvPr>
          <p:cNvSpPr>
            <a:spLocks noGrp="1"/>
          </p:cNvSpPr>
          <p:nvPr>
            <p:ph type="sldNum" sz="quarter" idx="11"/>
          </p:nvPr>
        </p:nvSpPr>
        <p:spPr/>
        <p:txBody>
          <a:bodyPr/>
          <a:lstStyle/>
          <a:p>
            <a:fld id="{294A09A9-5501-47C1-A89A-A340965A2BE2}" type="slidenum">
              <a:rPr lang="en-US" smtClean="0"/>
              <a:pPr/>
              <a:t>21</a:t>
            </a:fld>
            <a:endParaRPr lang="en-US" dirty="0"/>
          </a:p>
        </p:txBody>
      </p:sp>
    </p:spTree>
    <p:extLst>
      <p:ext uri="{BB962C8B-B14F-4D97-AF65-F5344CB8AC3E}">
        <p14:creationId xmlns:p14="http://schemas.microsoft.com/office/powerpoint/2010/main" val="1563028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8EE12-9B19-9586-F830-D430B7CDE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4CF6B4-2204-9FB2-4F32-BA35F4963709}"/>
              </a:ext>
            </a:extLst>
          </p:cNvPr>
          <p:cNvSpPr>
            <a:spLocks noGrp="1"/>
          </p:cNvSpPr>
          <p:nvPr>
            <p:ph type="title"/>
          </p:nvPr>
        </p:nvSpPr>
        <p:spPr>
          <a:solidFill>
            <a:srgbClr val="0FA4D3"/>
          </a:solidFill>
        </p:spPr>
        <p:txBody>
          <a:bodyPr/>
          <a:lstStyle/>
          <a:p>
            <a:r>
              <a:rPr lang="en-US" dirty="0"/>
              <a:t>Joins</a:t>
            </a:r>
            <a:endParaRPr lang="en-IN" dirty="0"/>
          </a:p>
        </p:txBody>
      </p:sp>
      <p:sp>
        <p:nvSpPr>
          <p:cNvPr id="4" name="Text Placeholder 3">
            <a:extLst>
              <a:ext uri="{FF2B5EF4-FFF2-40B4-BE49-F238E27FC236}">
                <a16:creationId xmlns:a16="http://schemas.microsoft.com/office/drawing/2014/main" id="{B4397804-1D8C-C835-7D06-462AFFA007AC}"/>
              </a:ext>
            </a:extLst>
          </p:cNvPr>
          <p:cNvSpPr>
            <a:spLocks noGrp="1"/>
          </p:cNvSpPr>
          <p:nvPr>
            <p:ph type="body" sz="half" idx="2"/>
          </p:nvPr>
        </p:nvSpPr>
        <p:spPr>
          <a:xfrm>
            <a:off x="839788" y="2057401"/>
            <a:ext cx="3932237" cy="3811588"/>
          </a:xfrm>
          <a:solidFill>
            <a:srgbClr val="93D3D9"/>
          </a:solidFill>
        </p:spPr>
        <p:txBody>
          <a:bodyPr>
            <a:normAutofit/>
          </a:bodyPr>
          <a:lstStyle/>
          <a:p>
            <a:r>
              <a:rPr lang="en-US" sz="2000" b="1" dirty="0">
                <a:solidFill>
                  <a:srgbClr val="0FA4D3"/>
                </a:solidFill>
              </a:rPr>
              <a:t>Display all the order details of the customers.</a:t>
            </a:r>
          </a:p>
          <a:p>
            <a:r>
              <a:rPr lang="en-US" sz="2000" b="1" u="sng" dirty="0">
                <a:solidFill>
                  <a:srgbClr val="0FA4D3"/>
                </a:solidFill>
              </a:rPr>
              <a:t>Syntax</a:t>
            </a:r>
            <a:r>
              <a:rPr lang="en-US" sz="2000" b="1" dirty="0">
                <a:solidFill>
                  <a:srgbClr val="0FA4D3"/>
                </a:solidFill>
              </a:rPr>
              <a:t>:</a:t>
            </a:r>
          </a:p>
          <a:p>
            <a:r>
              <a:rPr lang="en-US" sz="2000" b="1" dirty="0">
                <a:solidFill>
                  <a:srgbClr val="0FA4D3"/>
                </a:solidFill>
              </a:rPr>
              <a:t>select  distinct c.*,o.* from customers c left join orders o on                   c.id = </a:t>
            </a:r>
            <a:r>
              <a:rPr lang="en-US" sz="2000" b="1" dirty="0" err="1">
                <a:solidFill>
                  <a:srgbClr val="0FA4D3"/>
                </a:solidFill>
              </a:rPr>
              <a:t>o.customer_id</a:t>
            </a:r>
            <a:r>
              <a:rPr lang="en-US" sz="2000" b="1" dirty="0">
                <a:solidFill>
                  <a:srgbClr val="0FA4D3"/>
                </a:solidFill>
              </a:rPr>
              <a:t>                  union                                          select  distinct c.*,o.* from customers c right join orders o on                   c.id = </a:t>
            </a:r>
            <a:r>
              <a:rPr lang="en-US" sz="2000" b="1" dirty="0" err="1">
                <a:solidFill>
                  <a:srgbClr val="0FA4D3"/>
                </a:solidFill>
              </a:rPr>
              <a:t>o.customer_id</a:t>
            </a:r>
            <a:r>
              <a:rPr lang="en-US" sz="2000" b="1" dirty="0">
                <a:solidFill>
                  <a:srgbClr val="0FA4D3"/>
                </a:solidFill>
              </a:rPr>
              <a:t>  ; </a:t>
            </a:r>
            <a:endParaRPr lang="en-IN" sz="2000" b="1" dirty="0">
              <a:solidFill>
                <a:srgbClr val="0FA4D3"/>
              </a:solidFill>
            </a:endParaRPr>
          </a:p>
        </p:txBody>
      </p:sp>
      <p:sp>
        <p:nvSpPr>
          <p:cNvPr id="5" name="Footer Placeholder 4">
            <a:extLst>
              <a:ext uri="{FF2B5EF4-FFF2-40B4-BE49-F238E27FC236}">
                <a16:creationId xmlns:a16="http://schemas.microsoft.com/office/drawing/2014/main" id="{52E818C1-5070-96B2-9796-43CC275D4581}"/>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DAFE19A9-7FF8-7D0C-B340-A8FE77593F09}"/>
              </a:ext>
            </a:extLst>
          </p:cNvPr>
          <p:cNvSpPr>
            <a:spLocks noGrp="1"/>
          </p:cNvSpPr>
          <p:nvPr>
            <p:ph type="sldNum" sz="quarter" idx="12"/>
          </p:nvPr>
        </p:nvSpPr>
        <p:spPr/>
        <p:txBody>
          <a:bodyPr/>
          <a:lstStyle/>
          <a:p>
            <a:fld id="{294A09A9-5501-47C1-A89A-A340965A2BE2}" type="slidenum">
              <a:rPr lang="en-US" smtClean="0"/>
              <a:t>22</a:t>
            </a:fld>
            <a:endParaRPr lang="en-US" dirty="0"/>
          </a:p>
        </p:txBody>
      </p:sp>
      <p:pic>
        <p:nvPicPr>
          <p:cNvPr id="13" name="Content Placeholder 12">
            <a:extLst>
              <a:ext uri="{FF2B5EF4-FFF2-40B4-BE49-F238E27FC236}">
                <a16:creationId xmlns:a16="http://schemas.microsoft.com/office/drawing/2014/main" id="{F4435931-DC95-C370-19FE-916A0A5E9966}"/>
              </a:ext>
            </a:extLst>
          </p:cNvPr>
          <p:cNvPicPr>
            <a:picLocks noGrp="1" noChangeAspect="1"/>
          </p:cNvPicPr>
          <p:nvPr>
            <p:ph idx="1"/>
          </p:nvPr>
        </p:nvPicPr>
        <p:blipFill>
          <a:blip r:embed="rId2"/>
          <a:stretch>
            <a:fillRect/>
          </a:stretch>
        </p:blipFill>
        <p:spPr>
          <a:xfrm>
            <a:off x="5183188" y="457201"/>
            <a:ext cx="6172200" cy="5411788"/>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04396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6F4B0-E278-F79A-9D3C-6AF082AE98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47FDE7-E30F-6D0C-AD90-5261D25AD980}"/>
              </a:ext>
            </a:extLst>
          </p:cNvPr>
          <p:cNvSpPr>
            <a:spLocks noGrp="1"/>
          </p:cNvSpPr>
          <p:nvPr>
            <p:ph type="title"/>
          </p:nvPr>
        </p:nvSpPr>
        <p:spPr>
          <a:solidFill>
            <a:srgbClr val="0FA4D3"/>
          </a:solidFill>
        </p:spPr>
        <p:txBody>
          <a:bodyPr/>
          <a:lstStyle/>
          <a:p>
            <a:r>
              <a:rPr lang="en-US" dirty="0"/>
              <a:t>Joins</a:t>
            </a:r>
            <a:endParaRPr lang="en-IN" dirty="0"/>
          </a:p>
        </p:txBody>
      </p:sp>
      <p:sp>
        <p:nvSpPr>
          <p:cNvPr id="4" name="Text Placeholder 3">
            <a:extLst>
              <a:ext uri="{FF2B5EF4-FFF2-40B4-BE49-F238E27FC236}">
                <a16:creationId xmlns:a16="http://schemas.microsoft.com/office/drawing/2014/main" id="{25B07A25-583F-3460-82E8-7631F555362D}"/>
              </a:ext>
            </a:extLst>
          </p:cNvPr>
          <p:cNvSpPr>
            <a:spLocks noGrp="1"/>
          </p:cNvSpPr>
          <p:nvPr>
            <p:ph type="body" sz="half" idx="2"/>
          </p:nvPr>
        </p:nvSpPr>
        <p:spPr>
          <a:solidFill>
            <a:srgbClr val="93D3D9"/>
          </a:solidFill>
        </p:spPr>
        <p:txBody>
          <a:bodyPr>
            <a:normAutofit/>
          </a:bodyPr>
          <a:lstStyle/>
          <a:p>
            <a:r>
              <a:rPr lang="en-US" sz="2000" b="1" dirty="0">
                <a:solidFill>
                  <a:srgbClr val="0FA4D3"/>
                </a:solidFill>
              </a:rPr>
              <a:t>Display all the ingredient and recipe details.</a:t>
            </a:r>
          </a:p>
          <a:p>
            <a:r>
              <a:rPr lang="en-US" sz="2000" b="1" u="sng" dirty="0">
                <a:solidFill>
                  <a:srgbClr val="0FA4D3"/>
                </a:solidFill>
              </a:rPr>
              <a:t>Syntax</a:t>
            </a:r>
            <a:r>
              <a:rPr lang="en-US" sz="2000" b="1" dirty="0">
                <a:solidFill>
                  <a:srgbClr val="0FA4D3"/>
                </a:solidFill>
              </a:rPr>
              <a:t>:</a:t>
            </a:r>
          </a:p>
          <a:p>
            <a:r>
              <a:rPr lang="en-US" sz="2000" b="1" dirty="0">
                <a:solidFill>
                  <a:srgbClr val="0FA4D3"/>
                </a:solidFill>
              </a:rPr>
              <a:t>select </a:t>
            </a:r>
            <a:r>
              <a:rPr lang="en-US" sz="2000" b="1" dirty="0" err="1">
                <a:solidFill>
                  <a:srgbClr val="0FA4D3"/>
                </a:solidFill>
              </a:rPr>
              <a:t>i</a:t>
            </a:r>
            <a:r>
              <a:rPr lang="en-US" sz="2000" b="1" dirty="0">
                <a:solidFill>
                  <a:srgbClr val="0FA4D3"/>
                </a:solidFill>
              </a:rPr>
              <a:t>.*, r.* from ingredient </a:t>
            </a:r>
            <a:r>
              <a:rPr lang="en-US" sz="2000" b="1" dirty="0" err="1">
                <a:solidFill>
                  <a:srgbClr val="0FA4D3"/>
                </a:solidFill>
              </a:rPr>
              <a:t>i</a:t>
            </a:r>
            <a:r>
              <a:rPr lang="en-US" sz="2000" b="1" dirty="0">
                <a:solidFill>
                  <a:srgbClr val="0FA4D3"/>
                </a:solidFill>
              </a:rPr>
              <a:t>   join recipe r on </a:t>
            </a:r>
          </a:p>
          <a:p>
            <a:r>
              <a:rPr lang="en-US" sz="2000" b="1" dirty="0" err="1">
                <a:solidFill>
                  <a:srgbClr val="0FA4D3"/>
                </a:solidFill>
              </a:rPr>
              <a:t>i.ingredient_id</a:t>
            </a:r>
            <a:r>
              <a:rPr lang="en-US" sz="2000" b="1" dirty="0">
                <a:solidFill>
                  <a:srgbClr val="0FA4D3"/>
                </a:solidFill>
              </a:rPr>
              <a:t> = </a:t>
            </a:r>
            <a:r>
              <a:rPr lang="en-US" sz="2000" b="1" dirty="0" err="1">
                <a:solidFill>
                  <a:srgbClr val="0FA4D3"/>
                </a:solidFill>
              </a:rPr>
              <a:t>r.ingredient_id</a:t>
            </a:r>
            <a:r>
              <a:rPr lang="en-US" sz="2000" b="1" dirty="0">
                <a:solidFill>
                  <a:srgbClr val="0FA4D3"/>
                </a:solidFill>
              </a:rPr>
              <a:t>;</a:t>
            </a:r>
            <a:endParaRPr lang="en-IN" sz="2000" b="1" dirty="0">
              <a:solidFill>
                <a:srgbClr val="0FA4D3"/>
              </a:solidFill>
            </a:endParaRPr>
          </a:p>
        </p:txBody>
      </p:sp>
      <p:sp>
        <p:nvSpPr>
          <p:cNvPr id="5" name="Footer Placeholder 4">
            <a:extLst>
              <a:ext uri="{FF2B5EF4-FFF2-40B4-BE49-F238E27FC236}">
                <a16:creationId xmlns:a16="http://schemas.microsoft.com/office/drawing/2014/main" id="{FBB21DFD-B958-1487-0B8C-5E54EED6D254}"/>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BCB725BB-52D2-1906-499E-D15DF60AD2E1}"/>
              </a:ext>
            </a:extLst>
          </p:cNvPr>
          <p:cNvSpPr>
            <a:spLocks noGrp="1"/>
          </p:cNvSpPr>
          <p:nvPr>
            <p:ph type="sldNum" sz="quarter" idx="12"/>
          </p:nvPr>
        </p:nvSpPr>
        <p:spPr/>
        <p:txBody>
          <a:bodyPr/>
          <a:lstStyle/>
          <a:p>
            <a:fld id="{294A09A9-5501-47C1-A89A-A340965A2BE2}" type="slidenum">
              <a:rPr lang="en-US" smtClean="0"/>
              <a:t>23</a:t>
            </a:fld>
            <a:endParaRPr lang="en-US" dirty="0"/>
          </a:p>
        </p:txBody>
      </p:sp>
      <p:pic>
        <p:nvPicPr>
          <p:cNvPr id="12" name="Content Placeholder 11">
            <a:extLst>
              <a:ext uri="{FF2B5EF4-FFF2-40B4-BE49-F238E27FC236}">
                <a16:creationId xmlns:a16="http://schemas.microsoft.com/office/drawing/2014/main" id="{FB9E601A-76D7-C260-1DC6-0F42478F6CDE}"/>
              </a:ext>
            </a:extLst>
          </p:cNvPr>
          <p:cNvPicPr>
            <a:picLocks noGrp="1" noChangeAspect="1"/>
          </p:cNvPicPr>
          <p:nvPr>
            <p:ph idx="1"/>
          </p:nvPr>
        </p:nvPicPr>
        <p:blipFill>
          <a:blip r:embed="rId2"/>
          <a:stretch>
            <a:fillRect/>
          </a:stretch>
        </p:blipFill>
        <p:spPr>
          <a:xfrm>
            <a:off x="5183188" y="1553233"/>
            <a:ext cx="6172200" cy="3742009"/>
          </a:xfrm>
          <a:effectLst>
            <a:glow rad="101600">
              <a:srgbClr val="00B0F0">
                <a:alpha val="60000"/>
              </a:srgbClr>
            </a:glow>
          </a:effectLst>
        </p:spPr>
      </p:pic>
    </p:spTree>
    <p:extLst>
      <p:ext uri="{BB962C8B-B14F-4D97-AF65-F5344CB8AC3E}">
        <p14:creationId xmlns:p14="http://schemas.microsoft.com/office/powerpoint/2010/main" val="1073425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A8EBE-6B25-7210-2FB8-0258C8265C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C3DC05-351A-E4C2-F96D-9E95C07D6493}"/>
              </a:ext>
            </a:extLst>
          </p:cNvPr>
          <p:cNvSpPr>
            <a:spLocks noGrp="1"/>
          </p:cNvSpPr>
          <p:nvPr>
            <p:ph type="title"/>
          </p:nvPr>
        </p:nvSpPr>
        <p:spPr>
          <a:solidFill>
            <a:srgbClr val="0FA4D3"/>
          </a:solidFill>
        </p:spPr>
        <p:txBody>
          <a:bodyPr/>
          <a:lstStyle/>
          <a:p>
            <a:r>
              <a:rPr lang="en-US" dirty="0"/>
              <a:t>Joins</a:t>
            </a:r>
            <a:endParaRPr lang="en-IN" dirty="0"/>
          </a:p>
        </p:txBody>
      </p:sp>
      <p:sp>
        <p:nvSpPr>
          <p:cNvPr id="4" name="Text Placeholder 3">
            <a:extLst>
              <a:ext uri="{FF2B5EF4-FFF2-40B4-BE49-F238E27FC236}">
                <a16:creationId xmlns:a16="http://schemas.microsoft.com/office/drawing/2014/main" id="{F0172C69-4673-591A-303B-9045A84D6157}"/>
              </a:ext>
            </a:extLst>
          </p:cNvPr>
          <p:cNvSpPr>
            <a:spLocks noGrp="1"/>
          </p:cNvSpPr>
          <p:nvPr>
            <p:ph type="body" sz="half" idx="2"/>
          </p:nvPr>
        </p:nvSpPr>
        <p:spPr>
          <a:solidFill>
            <a:srgbClr val="93D3D9"/>
          </a:solidFill>
        </p:spPr>
        <p:txBody>
          <a:bodyPr>
            <a:normAutofit/>
          </a:bodyPr>
          <a:lstStyle/>
          <a:p>
            <a:r>
              <a:rPr lang="en-US" sz="2000" b="1" dirty="0">
                <a:solidFill>
                  <a:srgbClr val="0FA4D3"/>
                </a:solidFill>
              </a:rPr>
              <a:t>Retrieve all customers and their orders, including those who haven't placed any orders.</a:t>
            </a:r>
          </a:p>
          <a:p>
            <a:r>
              <a:rPr lang="en-US" sz="2000" b="1" u="sng" dirty="0">
                <a:solidFill>
                  <a:srgbClr val="0FA4D3"/>
                </a:solidFill>
              </a:rPr>
              <a:t>Syntax</a:t>
            </a:r>
            <a:r>
              <a:rPr lang="en-US" sz="2000" b="1" dirty="0">
                <a:solidFill>
                  <a:srgbClr val="0FA4D3"/>
                </a:solidFill>
              </a:rPr>
              <a:t>:</a:t>
            </a:r>
          </a:p>
          <a:p>
            <a:r>
              <a:rPr lang="en-US" sz="2000" b="1" dirty="0">
                <a:solidFill>
                  <a:srgbClr val="0FA4D3"/>
                </a:solidFill>
              </a:rPr>
              <a:t>SELECT c.*, COUNT(</a:t>
            </a:r>
            <a:r>
              <a:rPr lang="en-US" sz="2000" b="1" dirty="0" err="1">
                <a:solidFill>
                  <a:srgbClr val="0FA4D3"/>
                </a:solidFill>
              </a:rPr>
              <a:t>o.order_id</a:t>
            </a:r>
            <a:r>
              <a:rPr lang="en-US" sz="2000" b="1" dirty="0">
                <a:solidFill>
                  <a:srgbClr val="0FA4D3"/>
                </a:solidFill>
              </a:rPr>
              <a:t>) AS </a:t>
            </a:r>
            <a:r>
              <a:rPr lang="en-US" sz="2000" b="1" dirty="0" err="1">
                <a:solidFill>
                  <a:srgbClr val="0FA4D3"/>
                </a:solidFill>
              </a:rPr>
              <a:t>order_count</a:t>
            </a:r>
            <a:r>
              <a:rPr lang="en-US" sz="2000" b="1" dirty="0">
                <a:solidFill>
                  <a:srgbClr val="0FA4D3"/>
                </a:solidFill>
              </a:rPr>
              <a:t> FROM customers c LEFT JOIN orders o ON              c.id = </a:t>
            </a:r>
            <a:r>
              <a:rPr lang="en-US" sz="2000" b="1" dirty="0" err="1">
                <a:solidFill>
                  <a:srgbClr val="0FA4D3"/>
                </a:solidFill>
              </a:rPr>
              <a:t>o.customer_id</a:t>
            </a:r>
            <a:r>
              <a:rPr lang="en-US" sz="2000" b="1" dirty="0">
                <a:solidFill>
                  <a:srgbClr val="0FA4D3"/>
                </a:solidFill>
              </a:rPr>
              <a:t> GROUP BY c.id;</a:t>
            </a:r>
            <a:endParaRPr lang="en-IN" sz="2000" b="1" dirty="0">
              <a:solidFill>
                <a:srgbClr val="0FA4D3"/>
              </a:solidFill>
            </a:endParaRPr>
          </a:p>
        </p:txBody>
      </p:sp>
      <p:sp>
        <p:nvSpPr>
          <p:cNvPr id="5" name="Footer Placeholder 4">
            <a:extLst>
              <a:ext uri="{FF2B5EF4-FFF2-40B4-BE49-F238E27FC236}">
                <a16:creationId xmlns:a16="http://schemas.microsoft.com/office/drawing/2014/main" id="{0559C241-90B0-8624-763B-8FF5C422708A}"/>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C771EDDE-B965-693F-EBDE-DC555BFDC634}"/>
              </a:ext>
            </a:extLst>
          </p:cNvPr>
          <p:cNvSpPr>
            <a:spLocks noGrp="1"/>
          </p:cNvSpPr>
          <p:nvPr>
            <p:ph type="sldNum" sz="quarter" idx="12"/>
          </p:nvPr>
        </p:nvSpPr>
        <p:spPr/>
        <p:txBody>
          <a:bodyPr/>
          <a:lstStyle/>
          <a:p>
            <a:fld id="{294A09A9-5501-47C1-A89A-A340965A2BE2}" type="slidenum">
              <a:rPr lang="en-US" smtClean="0"/>
              <a:t>24</a:t>
            </a:fld>
            <a:endParaRPr lang="en-US" dirty="0"/>
          </a:p>
        </p:txBody>
      </p:sp>
      <p:pic>
        <p:nvPicPr>
          <p:cNvPr id="16" name="Content Placeholder 15">
            <a:extLst>
              <a:ext uri="{FF2B5EF4-FFF2-40B4-BE49-F238E27FC236}">
                <a16:creationId xmlns:a16="http://schemas.microsoft.com/office/drawing/2014/main" id="{EBB91B7A-3983-A937-C8B2-F68609DFAF10}"/>
              </a:ext>
            </a:extLst>
          </p:cNvPr>
          <p:cNvPicPr>
            <a:picLocks noGrp="1" noChangeAspect="1"/>
          </p:cNvPicPr>
          <p:nvPr>
            <p:ph idx="1"/>
          </p:nvPr>
        </p:nvPicPr>
        <p:blipFill>
          <a:blip r:embed="rId2"/>
          <a:stretch>
            <a:fillRect/>
          </a:stretch>
        </p:blipFill>
        <p:spPr>
          <a:xfrm>
            <a:off x="5183187" y="457200"/>
            <a:ext cx="6548633" cy="5411788"/>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02290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EB19A-F85A-F4F5-3372-4C96543ABC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1C9295-34CE-BA27-3BC2-790D8F343B12}"/>
              </a:ext>
            </a:extLst>
          </p:cNvPr>
          <p:cNvSpPr>
            <a:spLocks noGrp="1"/>
          </p:cNvSpPr>
          <p:nvPr>
            <p:ph type="title"/>
          </p:nvPr>
        </p:nvSpPr>
        <p:spPr>
          <a:xfrm>
            <a:off x="839788" y="457201"/>
            <a:ext cx="3932237" cy="1600200"/>
          </a:xfrm>
          <a:solidFill>
            <a:srgbClr val="0FA4D3"/>
          </a:solidFill>
        </p:spPr>
        <p:txBody>
          <a:bodyPr/>
          <a:lstStyle/>
          <a:p>
            <a:r>
              <a:rPr lang="en-US" dirty="0"/>
              <a:t>Joins</a:t>
            </a:r>
            <a:endParaRPr lang="en-IN" dirty="0"/>
          </a:p>
        </p:txBody>
      </p:sp>
      <p:sp>
        <p:nvSpPr>
          <p:cNvPr id="4" name="Text Placeholder 3">
            <a:extLst>
              <a:ext uri="{FF2B5EF4-FFF2-40B4-BE49-F238E27FC236}">
                <a16:creationId xmlns:a16="http://schemas.microsoft.com/office/drawing/2014/main" id="{A8BBAD80-4F91-074B-E858-F26D7F6A3137}"/>
              </a:ext>
            </a:extLst>
          </p:cNvPr>
          <p:cNvSpPr>
            <a:spLocks noGrp="1"/>
          </p:cNvSpPr>
          <p:nvPr>
            <p:ph type="body" sz="half" idx="2"/>
          </p:nvPr>
        </p:nvSpPr>
        <p:spPr>
          <a:solidFill>
            <a:srgbClr val="93D3D9"/>
          </a:solidFill>
        </p:spPr>
        <p:txBody>
          <a:bodyPr>
            <a:normAutofit/>
          </a:bodyPr>
          <a:lstStyle/>
          <a:p>
            <a:r>
              <a:rPr lang="en-US" sz="2000" b="1" dirty="0">
                <a:solidFill>
                  <a:srgbClr val="0FA4D3"/>
                </a:solidFill>
              </a:rPr>
              <a:t>Retrieve order details along with customer information and delivery address.</a:t>
            </a:r>
          </a:p>
          <a:p>
            <a:r>
              <a:rPr lang="en-US" sz="2000" b="1" u="sng" dirty="0">
                <a:solidFill>
                  <a:srgbClr val="0FA4D3"/>
                </a:solidFill>
              </a:rPr>
              <a:t>Syntax</a:t>
            </a:r>
            <a:r>
              <a:rPr lang="en-US" sz="2000" b="1" dirty="0">
                <a:solidFill>
                  <a:srgbClr val="0FA4D3"/>
                </a:solidFill>
              </a:rPr>
              <a:t>:</a:t>
            </a:r>
          </a:p>
          <a:p>
            <a:r>
              <a:rPr lang="en-US" sz="2000" b="1" dirty="0">
                <a:solidFill>
                  <a:srgbClr val="0FA4D3"/>
                </a:solidFill>
              </a:rPr>
              <a:t>SELECT </a:t>
            </a:r>
            <a:r>
              <a:rPr lang="en-US" sz="2000" b="1" dirty="0" err="1">
                <a:solidFill>
                  <a:srgbClr val="0FA4D3"/>
                </a:solidFill>
              </a:rPr>
              <a:t>o.order_id</a:t>
            </a:r>
            <a:r>
              <a:rPr lang="en-US" sz="2000" b="1" dirty="0">
                <a:solidFill>
                  <a:srgbClr val="0FA4D3"/>
                </a:solidFill>
              </a:rPr>
              <a:t>, c.*, d.* FROM orders o INNER JOIN customers c ON </a:t>
            </a:r>
            <a:r>
              <a:rPr lang="en-US" sz="2000" b="1" dirty="0" err="1">
                <a:solidFill>
                  <a:srgbClr val="0FA4D3"/>
                </a:solidFill>
              </a:rPr>
              <a:t>o.customer_id</a:t>
            </a:r>
            <a:r>
              <a:rPr lang="en-US" sz="2000" b="1" dirty="0">
                <a:solidFill>
                  <a:srgbClr val="0FA4D3"/>
                </a:solidFill>
              </a:rPr>
              <a:t> = c.id        INNER JOIN delivery d ON </a:t>
            </a:r>
            <a:r>
              <a:rPr lang="en-US" sz="2000" b="1" dirty="0" err="1">
                <a:solidFill>
                  <a:srgbClr val="0FA4D3"/>
                </a:solidFill>
              </a:rPr>
              <a:t>o.address_id</a:t>
            </a:r>
            <a:r>
              <a:rPr lang="en-US" sz="2000" b="1" dirty="0">
                <a:solidFill>
                  <a:srgbClr val="0FA4D3"/>
                </a:solidFill>
              </a:rPr>
              <a:t> = </a:t>
            </a:r>
            <a:r>
              <a:rPr lang="en-US" sz="2000" b="1" dirty="0" err="1">
                <a:solidFill>
                  <a:srgbClr val="0FA4D3"/>
                </a:solidFill>
              </a:rPr>
              <a:t>d.address_id</a:t>
            </a:r>
            <a:r>
              <a:rPr lang="en-US" sz="2000" b="1" dirty="0">
                <a:solidFill>
                  <a:srgbClr val="0FA4D3"/>
                </a:solidFill>
              </a:rPr>
              <a:t> ;</a:t>
            </a:r>
            <a:endParaRPr lang="en-IN" sz="2000" b="1" dirty="0">
              <a:solidFill>
                <a:srgbClr val="0FA4D3"/>
              </a:solidFill>
            </a:endParaRPr>
          </a:p>
        </p:txBody>
      </p:sp>
      <p:sp>
        <p:nvSpPr>
          <p:cNvPr id="5" name="Footer Placeholder 4">
            <a:extLst>
              <a:ext uri="{FF2B5EF4-FFF2-40B4-BE49-F238E27FC236}">
                <a16:creationId xmlns:a16="http://schemas.microsoft.com/office/drawing/2014/main" id="{E2CBD75D-78FA-6576-7E99-CE77381B17D9}"/>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A968D62B-CD03-6703-AAA5-945F2F913BED}"/>
              </a:ext>
            </a:extLst>
          </p:cNvPr>
          <p:cNvSpPr>
            <a:spLocks noGrp="1"/>
          </p:cNvSpPr>
          <p:nvPr>
            <p:ph type="sldNum" sz="quarter" idx="12"/>
          </p:nvPr>
        </p:nvSpPr>
        <p:spPr/>
        <p:txBody>
          <a:bodyPr/>
          <a:lstStyle/>
          <a:p>
            <a:fld id="{294A09A9-5501-47C1-A89A-A340965A2BE2}" type="slidenum">
              <a:rPr lang="en-US" smtClean="0"/>
              <a:t>25</a:t>
            </a:fld>
            <a:endParaRPr lang="en-US" dirty="0"/>
          </a:p>
        </p:txBody>
      </p:sp>
      <p:pic>
        <p:nvPicPr>
          <p:cNvPr id="14" name="Content Placeholder 13">
            <a:extLst>
              <a:ext uri="{FF2B5EF4-FFF2-40B4-BE49-F238E27FC236}">
                <a16:creationId xmlns:a16="http://schemas.microsoft.com/office/drawing/2014/main" id="{77575161-044B-F3FF-2747-5F5F63DBBB9D}"/>
              </a:ext>
            </a:extLst>
          </p:cNvPr>
          <p:cNvPicPr>
            <a:picLocks noGrp="1" noChangeAspect="1"/>
          </p:cNvPicPr>
          <p:nvPr>
            <p:ph idx="1"/>
          </p:nvPr>
        </p:nvPicPr>
        <p:blipFill>
          <a:blip r:embed="rId2"/>
          <a:stretch>
            <a:fillRect/>
          </a:stretch>
        </p:blipFill>
        <p:spPr>
          <a:xfrm>
            <a:off x="5208495" y="457201"/>
            <a:ext cx="5693708" cy="5403850"/>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93952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915C9-A92E-EDCD-C0BA-C9DC9EE1C456}"/>
              </a:ext>
            </a:extLst>
          </p:cNvPr>
          <p:cNvSpPr>
            <a:spLocks noGrp="1"/>
          </p:cNvSpPr>
          <p:nvPr>
            <p:ph type="title"/>
          </p:nvPr>
        </p:nvSpPr>
        <p:spPr>
          <a:solidFill>
            <a:srgbClr val="0FA4D3"/>
          </a:solidFill>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41A03914-0312-1C36-2A2D-A85C8AE23C4B}"/>
              </a:ext>
            </a:extLst>
          </p:cNvPr>
          <p:cNvSpPr>
            <a:spLocks noGrp="1"/>
          </p:cNvSpPr>
          <p:nvPr>
            <p:ph idx="1"/>
          </p:nvPr>
        </p:nvSpPr>
        <p:spPr>
          <a:solidFill>
            <a:srgbClr val="93D3D9"/>
          </a:solidFill>
        </p:spPr>
        <p:txBody>
          <a:bodyPr>
            <a:normAutofit/>
          </a:bodyPr>
          <a:lstStyle/>
          <a:p>
            <a:pPr marL="0" indent="0">
              <a:buNone/>
            </a:pPr>
            <a:r>
              <a:rPr lang="en-US" sz="2400" dirty="0">
                <a:solidFill>
                  <a:srgbClr val="002060"/>
                </a:solidFill>
              </a:rPr>
              <a:t>Bens’ Pizzeria SQL project successfully </a:t>
            </a:r>
            <a:r>
              <a:rPr lang="en-US" sz="2400" b="1" u="sng" dirty="0">
                <a:solidFill>
                  <a:srgbClr val="002060"/>
                </a:solidFill>
              </a:rPr>
              <a:t>demonstrated the capabilities of SQL </a:t>
            </a:r>
            <a:r>
              <a:rPr lang="en-US" sz="2400" dirty="0">
                <a:solidFill>
                  <a:srgbClr val="002060"/>
                </a:solidFill>
              </a:rPr>
              <a:t>in creating and managing a complex database system for a pizza business. </a:t>
            </a:r>
          </a:p>
          <a:p>
            <a:pPr marL="0" indent="0">
              <a:buNone/>
            </a:pPr>
            <a:r>
              <a:rPr lang="en-US" sz="2400" dirty="0">
                <a:solidFill>
                  <a:srgbClr val="002060"/>
                </a:solidFill>
              </a:rPr>
              <a:t>The SQL project was an endeavor aimed at </a:t>
            </a:r>
            <a:r>
              <a:rPr lang="en-US" sz="2400" b="1" u="sng" dirty="0">
                <a:solidFill>
                  <a:srgbClr val="002060"/>
                </a:solidFill>
              </a:rPr>
              <a:t>creating a robust and efficient database </a:t>
            </a:r>
            <a:r>
              <a:rPr lang="en-US" sz="2400" dirty="0">
                <a:solidFill>
                  <a:srgbClr val="002060"/>
                </a:solidFill>
              </a:rPr>
              <a:t>system to manage various aspects of a pizza business, including customer orders, their addresses and inventory.</a:t>
            </a:r>
          </a:p>
          <a:p>
            <a:pPr marL="0" indent="0">
              <a:buNone/>
            </a:pPr>
            <a:r>
              <a:rPr lang="en-US" sz="2400" dirty="0">
                <a:solidFill>
                  <a:srgbClr val="002060"/>
                </a:solidFill>
              </a:rPr>
              <a:t>This project provided </a:t>
            </a:r>
            <a:r>
              <a:rPr lang="en-US" sz="2400" b="1" u="sng" dirty="0">
                <a:solidFill>
                  <a:srgbClr val="002060"/>
                </a:solidFill>
              </a:rPr>
              <a:t>valuable insights </a:t>
            </a:r>
            <a:r>
              <a:rPr lang="en-US" sz="2400" dirty="0">
                <a:solidFill>
                  <a:srgbClr val="002060"/>
                </a:solidFill>
              </a:rPr>
              <a:t>into the complexities of database design and management, and showcased the power of SQL for handling large datasets and performing complex queries.</a:t>
            </a:r>
          </a:p>
          <a:p>
            <a:pPr marL="0" indent="0">
              <a:buNone/>
            </a:pPr>
            <a:r>
              <a:rPr lang="en-US" sz="2400" b="1" u="sng" dirty="0">
                <a:solidFill>
                  <a:srgbClr val="002060"/>
                </a:solidFill>
              </a:rPr>
              <a:t>Analytical queries </a:t>
            </a:r>
            <a:r>
              <a:rPr lang="en-US" sz="2400" dirty="0">
                <a:solidFill>
                  <a:srgbClr val="002060"/>
                </a:solidFill>
              </a:rPr>
              <a:t>were developed to generate reports on various business metrics, such as daily sales, per person order, etc.</a:t>
            </a:r>
          </a:p>
        </p:txBody>
      </p:sp>
      <p:sp>
        <p:nvSpPr>
          <p:cNvPr id="4" name="Footer Placeholder 3">
            <a:extLst>
              <a:ext uri="{FF2B5EF4-FFF2-40B4-BE49-F238E27FC236}">
                <a16:creationId xmlns:a16="http://schemas.microsoft.com/office/drawing/2014/main" id="{1B2FBF75-B1C4-EB94-9ED8-AA41B142493D}"/>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82BB483-5A69-0D1D-5D3A-2C23FA944B1C}"/>
              </a:ext>
            </a:extLst>
          </p:cNvPr>
          <p:cNvSpPr>
            <a:spLocks noGrp="1"/>
          </p:cNvSpPr>
          <p:nvPr>
            <p:ph type="sldNum" sz="quarter" idx="11"/>
          </p:nvPr>
        </p:nvSpPr>
        <p:spPr/>
        <p:txBody>
          <a:bodyPr/>
          <a:lstStyle/>
          <a:p>
            <a:fld id="{294A09A9-5501-47C1-A89A-A340965A2BE2}" type="slidenum">
              <a:rPr lang="en-US" smtClean="0"/>
              <a:pPr/>
              <a:t>26</a:t>
            </a:fld>
            <a:endParaRPr lang="en-US" dirty="0"/>
          </a:p>
        </p:txBody>
      </p:sp>
    </p:spTree>
    <p:extLst>
      <p:ext uri="{BB962C8B-B14F-4D97-AF65-F5344CB8AC3E}">
        <p14:creationId xmlns:p14="http://schemas.microsoft.com/office/powerpoint/2010/main" val="1901069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915C9-A92E-EDCD-C0BA-C9DC9EE1C456}"/>
              </a:ext>
            </a:extLst>
          </p:cNvPr>
          <p:cNvSpPr>
            <a:spLocks noGrp="1"/>
          </p:cNvSpPr>
          <p:nvPr>
            <p:ph type="title"/>
          </p:nvPr>
        </p:nvSpPr>
        <p:spPr>
          <a:solidFill>
            <a:srgbClr val="0FA4D3"/>
          </a:solidFill>
        </p:spPr>
        <p:txBody>
          <a:bodyPr/>
          <a:lstStyle/>
          <a:p>
            <a:r>
              <a:rPr lang="en-US" dirty="0"/>
              <a:t>Thank You !!</a:t>
            </a:r>
            <a:endParaRPr lang="en-IN" dirty="0"/>
          </a:p>
        </p:txBody>
      </p:sp>
      <p:sp>
        <p:nvSpPr>
          <p:cNvPr id="3" name="Content Placeholder 2">
            <a:extLst>
              <a:ext uri="{FF2B5EF4-FFF2-40B4-BE49-F238E27FC236}">
                <a16:creationId xmlns:a16="http://schemas.microsoft.com/office/drawing/2014/main" id="{41A03914-0312-1C36-2A2D-A85C8AE23C4B}"/>
              </a:ext>
            </a:extLst>
          </p:cNvPr>
          <p:cNvSpPr>
            <a:spLocks noGrp="1"/>
          </p:cNvSpPr>
          <p:nvPr>
            <p:ph idx="1"/>
          </p:nvPr>
        </p:nvSpPr>
        <p:spPr>
          <a:solidFill>
            <a:srgbClr val="93D3D9"/>
          </a:solidFill>
        </p:spPr>
        <p:txBody>
          <a:bodyPr>
            <a:normAutofit/>
          </a:bodyPr>
          <a:lstStyle/>
          <a:p>
            <a:pPr marL="0" indent="0" algn="ctr">
              <a:buNone/>
            </a:pPr>
            <a:endParaRPr lang="en-US" sz="4000" dirty="0"/>
          </a:p>
          <a:p>
            <a:pPr marL="0" indent="0" algn="ctr">
              <a:buNone/>
            </a:pPr>
            <a:r>
              <a:rPr lang="en-US" sz="4000" b="1" dirty="0">
                <a:solidFill>
                  <a:srgbClr val="0FA4D3"/>
                </a:solidFill>
              </a:rPr>
              <a:t>Prepared By </a:t>
            </a:r>
          </a:p>
          <a:p>
            <a:pPr marL="0" indent="0" algn="ctr">
              <a:buNone/>
            </a:pPr>
            <a:r>
              <a:rPr lang="en-US" sz="4000" b="1" u="sng" dirty="0">
                <a:solidFill>
                  <a:srgbClr val="0FA4D3"/>
                </a:solidFill>
              </a:rPr>
              <a:t>Darshan Pawar</a:t>
            </a:r>
            <a:r>
              <a:rPr lang="en-US" sz="4000" b="1" dirty="0">
                <a:solidFill>
                  <a:srgbClr val="0FA4D3"/>
                </a:solidFill>
              </a:rPr>
              <a:t> </a:t>
            </a:r>
          </a:p>
          <a:p>
            <a:pPr marL="0" indent="0" algn="ctr">
              <a:buNone/>
            </a:pPr>
            <a:r>
              <a:rPr lang="en-US" sz="4000" b="1" dirty="0">
                <a:solidFill>
                  <a:srgbClr val="0FA4D3"/>
                </a:solidFill>
              </a:rPr>
              <a:t>ITVEDANT</a:t>
            </a:r>
          </a:p>
          <a:p>
            <a:pPr marL="0" indent="0" algn="ctr">
              <a:buNone/>
            </a:pPr>
            <a:r>
              <a:rPr lang="en-US" sz="4000" b="1" dirty="0">
                <a:solidFill>
                  <a:srgbClr val="0FA4D3"/>
                </a:solidFill>
              </a:rPr>
              <a:t>(T313 - PS – 11to1)</a:t>
            </a:r>
            <a:endParaRPr lang="en-IN" sz="4000" b="1" dirty="0">
              <a:solidFill>
                <a:srgbClr val="0FA4D3"/>
              </a:solidFill>
            </a:endParaRPr>
          </a:p>
        </p:txBody>
      </p:sp>
      <p:sp>
        <p:nvSpPr>
          <p:cNvPr id="4" name="Footer Placeholder 3">
            <a:extLst>
              <a:ext uri="{FF2B5EF4-FFF2-40B4-BE49-F238E27FC236}">
                <a16:creationId xmlns:a16="http://schemas.microsoft.com/office/drawing/2014/main" id="{1B2FBF75-B1C4-EB94-9ED8-AA41B142493D}"/>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82BB483-5A69-0D1D-5D3A-2C23FA944B1C}"/>
              </a:ext>
            </a:extLst>
          </p:cNvPr>
          <p:cNvSpPr>
            <a:spLocks noGrp="1"/>
          </p:cNvSpPr>
          <p:nvPr>
            <p:ph type="sldNum" sz="quarter" idx="11"/>
          </p:nvPr>
        </p:nvSpPr>
        <p:spPr/>
        <p:txBody>
          <a:bodyPr/>
          <a:lstStyle/>
          <a:p>
            <a:fld id="{294A09A9-5501-47C1-A89A-A340965A2BE2}" type="slidenum">
              <a:rPr lang="en-US" smtClean="0"/>
              <a:pPr/>
              <a:t>27</a:t>
            </a:fld>
            <a:endParaRPr lang="en-US" dirty="0"/>
          </a:p>
        </p:txBody>
      </p:sp>
    </p:spTree>
    <p:extLst>
      <p:ext uri="{BB962C8B-B14F-4D97-AF65-F5344CB8AC3E}">
        <p14:creationId xmlns:p14="http://schemas.microsoft.com/office/powerpoint/2010/main" val="2906404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D3BDD-4D26-1529-330C-6CAB5D037AEE}"/>
              </a:ext>
            </a:extLst>
          </p:cNvPr>
          <p:cNvSpPr>
            <a:spLocks noGrp="1"/>
          </p:cNvSpPr>
          <p:nvPr>
            <p:ph type="title"/>
          </p:nvPr>
        </p:nvSpPr>
        <p:spPr>
          <a:xfrm>
            <a:off x="838200" y="380999"/>
            <a:ext cx="10515600" cy="856130"/>
          </a:xfrm>
          <a:solidFill>
            <a:srgbClr val="0FA4D3"/>
          </a:solidFill>
        </p:spPr>
        <p:txBody>
          <a:bodyPr/>
          <a:lstStyle/>
          <a:p>
            <a:r>
              <a:rPr lang="en-US" dirty="0"/>
              <a:t>ER Diagram</a:t>
            </a:r>
            <a:endParaRPr lang="en-IN" dirty="0"/>
          </a:p>
        </p:txBody>
      </p:sp>
      <p:pic>
        <p:nvPicPr>
          <p:cNvPr id="9" name="Content Placeholder 8">
            <a:extLst>
              <a:ext uri="{FF2B5EF4-FFF2-40B4-BE49-F238E27FC236}">
                <a16:creationId xmlns:a16="http://schemas.microsoft.com/office/drawing/2014/main" id="{20E962F5-FD52-0C76-C5E7-BC85067738EC}"/>
              </a:ext>
            </a:extLst>
          </p:cNvPr>
          <p:cNvPicPr>
            <a:picLocks noGrp="1" noChangeAspect="1"/>
          </p:cNvPicPr>
          <p:nvPr>
            <p:ph idx="1"/>
          </p:nvPr>
        </p:nvPicPr>
        <p:blipFill>
          <a:blip r:embed="rId2"/>
          <a:stretch>
            <a:fillRect/>
          </a:stretch>
        </p:blipFill>
        <p:spPr>
          <a:xfrm>
            <a:off x="1029057" y="1425575"/>
            <a:ext cx="10133886" cy="4770438"/>
          </a:xfrm>
          <a:prstGeom prst="round2DiagRect">
            <a:avLst>
              <a:gd name="adj1" fmla="val 16667"/>
              <a:gd name="adj2" fmla="val 0"/>
            </a:avLst>
          </a:prstGeom>
          <a:solidFill>
            <a:srgbClr val="93D3D9"/>
          </a:solidFill>
          <a:ln w="88900" cap="sq">
            <a:solidFill>
              <a:srgbClr val="0FA4D3"/>
            </a:solidFill>
            <a:miter lim="800000"/>
          </a:ln>
          <a:effectLst>
            <a:outerShdw blurRad="254000" algn="tl" rotWithShape="0">
              <a:srgbClr val="000000">
                <a:alpha val="43000"/>
              </a:srgbClr>
            </a:outerShdw>
          </a:effectLst>
        </p:spPr>
      </p:pic>
      <p:sp>
        <p:nvSpPr>
          <p:cNvPr id="4" name="Footer Placeholder 3">
            <a:extLst>
              <a:ext uri="{FF2B5EF4-FFF2-40B4-BE49-F238E27FC236}">
                <a16:creationId xmlns:a16="http://schemas.microsoft.com/office/drawing/2014/main" id="{C01A166D-384C-B600-1CF5-DD9079F80E12}"/>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F8446123-EA55-2FCC-0357-984D5CEC02E8}"/>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996550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C60A12-934F-ECC5-3BE1-67B70D8A4CBD}"/>
              </a:ext>
            </a:extLst>
          </p:cNvPr>
          <p:cNvSpPr>
            <a:spLocks noGrp="1"/>
          </p:cNvSpPr>
          <p:nvPr>
            <p:ph type="title"/>
          </p:nvPr>
        </p:nvSpPr>
        <p:spPr>
          <a:solidFill>
            <a:srgbClr val="0FA4D3"/>
          </a:solidFill>
        </p:spPr>
        <p:txBody>
          <a:bodyPr/>
          <a:lstStyle/>
          <a:p>
            <a:r>
              <a:rPr lang="en-US" dirty="0">
                <a:solidFill>
                  <a:srgbClr val="93D3D9"/>
                </a:solidFill>
              </a:rPr>
              <a:t>Structure Of Table</a:t>
            </a:r>
            <a:endParaRPr lang="en-IN" dirty="0">
              <a:solidFill>
                <a:srgbClr val="93D3D9"/>
              </a:solidFill>
            </a:endParaRPr>
          </a:p>
        </p:txBody>
      </p:sp>
      <p:sp>
        <p:nvSpPr>
          <p:cNvPr id="6" name="Text Placeholder 5">
            <a:extLst>
              <a:ext uri="{FF2B5EF4-FFF2-40B4-BE49-F238E27FC236}">
                <a16:creationId xmlns:a16="http://schemas.microsoft.com/office/drawing/2014/main" id="{72795448-6483-B439-9FC4-0DF279F6C5AC}"/>
              </a:ext>
            </a:extLst>
          </p:cNvPr>
          <p:cNvSpPr>
            <a:spLocks noGrp="1"/>
          </p:cNvSpPr>
          <p:nvPr>
            <p:ph type="body" sz="half" idx="2"/>
          </p:nvPr>
        </p:nvSpPr>
        <p:spPr>
          <a:solidFill>
            <a:srgbClr val="93D3D9"/>
          </a:solidFill>
        </p:spPr>
        <p:txBody>
          <a:bodyPr>
            <a:normAutofit/>
          </a:bodyPr>
          <a:lstStyle/>
          <a:p>
            <a:r>
              <a:rPr lang="en-US" sz="2000" b="1" dirty="0">
                <a:solidFill>
                  <a:srgbClr val="0FA4D3"/>
                </a:solidFill>
              </a:rPr>
              <a:t>Ingredients Table</a:t>
            </a:r>
          </a:p>
          <a:p>
            <a:r>
              <a:rPr lang="en-US" sz="2000" b="1" dirty="0">
                <a:solidFill>
                  <a:srgbClr val="0FA4D3"/>
                </a:solidFill>
              </a:rPr>
              <a:t>This table shows the ingredient name, id, weight and its price details.</a:t>
            </a:r>
          </a:p>
          <a:p>
            <a:r>
              <a:rPr lang="en-US" sz="2000" b="1">
                <a:solidFill>
                  <a:srgbClr val="0FA4D3"/>
                </a:solidFill>
              </a:rPr>
              <a:t>Syntax:  DESC ingredient;</a:t>
            </a:r>
          </a:p>
          <a:p>
            <a:endParaRPr lang="en-IN" sz="2000" b="1" dirty="0">
              <a:solidFill>
                <a:srgbClr val="0FA4D3"/>
              </a:solidFill>
            </a:endParaRPr>
          </a:p>
        </p:txBody>
      </p:sp>
      <p:pic>
        <p:nvPicPr>
          <p:cNvPr id="12" name="Content Placeholder 11">
            <a:extLst>
              <a:ext uri="{FF2B5EF4-FFF2-40B4-BE49-F238E27FC236}">
                <a16:creationId xmlns:a16="http://schemas.microsoft.com/office/drawing/2014/main" id="{7B44A232-BA86-E49F-6B46-AEA539659F23}"/>
              </a:ext>
            </a:extLst>
          </p:cNvPr>
          <p:cNvPicPr>
            <a:picLocks noGrp="1" noChangeAspect="1"/>
          </p:cNvPicPr>
          <p:nvPr>
            <p:ph idx="1"/>
          </p:nvPr>
        </p:nvPicPr>
        <p:blipFill>
          <a:blip r:embed="rId2"/>
          <a:stretch>
            <a:fillRect/>
          </a:stretch>
        </p:blipFill>
        <p:spPr>
          <a:xfrm>
            <a:off x="5183188" y="2169459"/>
            <a:ext cx="6172200" cy="2465294"/>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0981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38850-B94D-D365-3107-B9CF37AD7CD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0E8CE67-902A-1146-670D-D78CD0EBABE4}"/>
              </a:ext>
            </a:extLst>
          </p:cNvPr>
          <p:cNvSpPr>
            <a:spLocks noGrp="1"/>
          </p:cNvSpPr>
          <p:nvPr>
            <p:ph type="title"/>
          </p:nvPr>
        </p:nvSpPr>
        <p:spPr>
          <a:solidFill>
            <a:srgbClr val="0FA4D3"/>
          </a:solidFill>
        </p:spPr>
        <p:txBody>
          <a:bodyPr/>
          <a:lstStyle/>
          <a:p>
            <a:r>
              <a:rPr lang="en-US" dirty="0">
                <a:solidFill>
                  <a:srgbClr val="93D3D9"/>
                </a:solidFill>
              </a:rPr>
              <a:t>Structure Of Table</a:t>
            </a:r>
            <a:endParaRPr lang="en-IN" dirty="0">
              <a:solidFill>
                <a:srgbClr val="93D3D9"/>
              </a:solidFill>
            </a:endParaRPr>
          </a:p>
        </p:txBody>
      </p:sp>
      <p:pic>
        <p:nvPicPr>
          <p:cNvPr id="8" name="Content Placeholder 7">
            <a:extLst>
              <a:ext uri="{FF2B5EF4-FFF2-40B4-BE49-F238E27FC236}">
                <a16:creationId xmlns:a16="http://schemas.microsoft.com/office/drawing/2014/main" id="{CBC55E1B-F92B-9EBA-22B3-FB0CD7BDF794}"/>
              </a:ext>
            </a:extLst>
          </p:cNvPr>
          <p:cNvPicPr>
            <a:picLocks noGrp="1" noChangeAspect="1"/>
          </p:cNvPicPr>
          <p:nvPr>
            <p:ph idx="1"/>
          </p:nvPr>
        </p:nvPicPr>
        <p:blipFill>
          <a:blip r:embed="rId2"/>
          <a:stretch>
            <a:fillRect/>
          </a:stretch>
        </p:blipFill>
        <p:spPr>
          <a:xfrm>
            <a:off x="5224834" y="2151529"/>
            <a:ext cx="6088908" cy="2411506"/>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
        <p:nvSpPr>
          <p:cNvPr id="6" name="Text Placeholder 5">
            <a:extLst>
              <a:ext uri="{FF2B5EF4-FFF2-40B4-BE49-F238E27FC236}">
                <a16:creationId xmlns:a16="http://schemas.microsoft.com/office/drawing/2014/main" id="{79C95290-50E0-FD63-8A52-33314434BEFA}"/>
              </a:ext>
            </a:extLst>
          </p:cNvPr>
          <p:cNvSpPr>
            <a:spLocks noGrp="1"/>
          </p:cNvSpPr>
          <p:nvPr>
            <p:ph type="body" sz="half" idx="2"/>
          </p:nvPr>
        </p:nvSpPr>
        <p:spPr>
          <a:solidFill>
            <a:srgbClr val="93D3D9"/>
          </a:solidFill>
        </p:spPr>
        <p:txBody>
          <a:bodyPr>
            <a:normAutofit/>
          </a:bodyPr>
          <a:lstStyle/>
          <a:p>
            <a:r>
              <a:rPr lang="en-US" sz="2000" b="1" dirty="0">
                <a:solidFill>
                  <a:srgbClr val="0FA4D3"/>
                </a:solidFill>
              </a:rPr>
              <a:t>Customers Table</a:t>
            </a:r>
          </a:p>
          <a:p>
            <a:r>
              <a:rPr lang="en-US" sz="2000" b="1" dirty="0">
                <a:solidFill>
                  <a:srgbClr val="0FA4D3"/>
                </a:solidFill>
              </a:rPr>
              <a:t>This table shows the customer details viz. id, first name , last name.</a:t>
            </a:r>
          </a:p>
          <a:p>
            <a:r>
              <a:rPr lang="en-US" sz="2000" b="1" dirty="0">
                <a:solidFill>
                  <a:srgbClr val="0FA4D3"/>
                </a:solidFill>
              </a:rPr>
              <a:t>Syntax:  DESC customer;</a:t>
            </a:r>
            <a:endParaRPr lang="en-IN" sz="2000" b="1" dirty="0">
              <a:solidFill>
                <a:srgbClr val="0FA4D3"/>
              </a:solidFill>
            </a:endParaRPr>
          </a:p>
          <a:p>
            <a:endParaRPr lang="en-IN" sz="2000" b="1" dirty="0">
              <a:solidFill>
                <a:srgbClr val="0FA4D3"/>
              </a:solidFill>
            </a:endParaRPr>
          </a:p>
        </p:txBody>
      </p:sp>
    </p:spTree>
    <p:extLst>
      <p:ext uri="{BB962C8B-B14F-4D97-AF65-F5344CB8AC3E}">
        <p14:creationId xmlns:p14="http://schemas.microsoft.com/office/powerpoint/2010/main" val="4043513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151EA-4FCE-D126-CC49-342B79C552B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1ADBBC-BBC9-09CF-F0C9-CC8E86C7D776}"/>
              </a:ext>
            </a:extLst>
          </p:cNvPr>
          <p:cNvSpPr>
            <a:spLocks noGrp="1"/>
          </p:cNvSpPr>
          <p:nvPr>
            <p:ph type="title"/>
          </p:nvPr>
        </p:nvSpPr>
        <p:spPr>
          <a:solidFill>
            <a:srgbClr val="0FA4D3"/>
          </a:solidFill>
        </p:spPr>
        <p:txBody>
          <a:bodyPr/>
          <a:lstStyle/>
          <a:p>
            <a:r>
              <a:rPr lang="en-US" dirty="0">
                <a:solidFill>
                  <a:srgbClr val="93D3D9"/>
                </a:solidFill>
              </a:rPr>
              <a:t>Structure Of Table</a:t>
            </a:r>
            <a:endParaRPr lang="en-IN" dirty="0">
              <a:solidFill>
                <a:srgbClr val="93D3D9"/>
              </a:solidFill>
            </a:endParaRPr>
          </a:p>
        </p:txBody>
      </p:sp>
      <p:sp>
        <p:nvSpPr>
          <p:cNvPr id="6" name="Text Placeholder 5">
            <a:extLst>
              <a:ext uri="{FF2B5EF4-FFF2-40B4-BE49-F238E27FC236}">
                <a16:creationId xmlns:a16="http://schemas.microsoft.com/office/drawing/2014/main" id="{00391B62-1040-5F2F-4EB1-920DCFAA80A9}"/>
              </a:ext>
            </a:extLst>
          </p:cNvPr>
          <p:cNvSpPr>
            <a:spLocks noGrp="1"/>
          </p:cNvSpPr>
          <p:nvPr>
            <p:ph type="body" sz="half" idx="2"/>
          </p:nvPr>
        </p:nvSpPr>
        <p:spPr>
          <a:solidFill>
            <a:srgbClr val="93D3D9"/>
          </a:solidFill>
        </p:spPr>
        <p:txBody>
          <a:bodyPr>
            <a:normAutofit/>
          </a:bodyPr>
          <a:lstStyle/>
          <a:p>
            <a:r>
              <a:rPr lang="en-US" sz="2000" b="1" dirty="0">
                <a:solidFill>
                  <a:srgbClr val="0FA4D3"/>
                </a:solidFill>
              </a:rPr>
              <a:t>Recipe Table</a:t>
            </a:r>
          </a:p>
          <a:p>
            <a:r>
              <a:rPr lang="en-US" sz="2000" b="1" dirty="0">
                <a:solidFill>
                  <a:srgbClr val="0FA4D3"/>
                </a:solidFill>
              </a:rPr>
              <a:t>This table shows the recipe id, unique row id , ingredient id and quantity</a:t>
            </a:r>
          </a:p>
          <a:p>
            <a:r>
              <a:rPr lang="en-US" sz="2000" b="1" dirty="0">
                <a:solidFill>
                  <a:srgbClr val="0FA4D3"/>
                </a:solidFill>
              </a:rPr>
              <a:t>Syntax:  DESC recipe;</a:t>
            </a:r>
            <a:endParaRPr lang="en-IN" sz="2000" b="1" dirty="0">
              <a:solidFill>
                <a:srgbClr val="0FA4D3"/>
              </a:solidFill>
            </a:endParaRPr>
          </a:p>
        </p:txBody>
      </p:sp>
      <p:pic>
        <p:nvPicPr>
          <p:cNvPr id="7" name="Content Placeholder 6">
            <a:extLst>
              <a:ext uri="{FF2B5EF4-FFF2-40B4-BE49-F238E27FC236}">
                <a16:creationId xmlns:a16="http://schemas.microsoft.com/office/drawing/2014/main" id="{FC361BA8-E8FA-B4DD-6704-0C6BF5B04E43}"/>
              </a:ext>
            </a:extLst>
          </p:cNvPr>
          <p:cNvPicPr>
            <a:picLocks noGrp="1" noChangeAspect="1"/>
          </p:cNvPicPr>
          <p:nvPr>
            <p:ph idx="1"/>
          </p:nvPr>
        </p:nvPicPr>
        <p:blipFill>
          <a:blip r:embed="rId2"/>
          <a:stretch>
            <a:fillRect/>
          </a:stretch>
        </p:blipFill>
        <p:spPr>
          <a:xfrm>
            <a:off x="5183188" y="2232213"/>
            <a:ext cx="6172200" cy="2312894"/>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59373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CFB1D-CA2A-6F6E-B9C7-99320C62835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6A79E3E-5A94-E332-493F-262239FE1318}"/>
              </a:ext>
            </a:extLst>
          </p:cNvPr>
          <p:cNvSpPr>
            <a:spLocks noGrp="1"/>
          </p:cNvSpPr>
          <p:nvPr>
            <p:ph type="title"/>
          </p:nvPr>
        </p:nvSpPr>
        <p:spPr>
          <a:solidFill>
            <a:srgbClr val="0FA4D3"/>
          </a:solidFill>
        </p:spPr>
        <p:txBody>
          <a:bodyPr/>
          <a:lstStyle/>
          <a:p>
            <a:r>
              <a:rPr lang="en-US" dirty="0">
                <a:solidFill>
                  <a:srgbClr val="93D3D9"/>
                </a:solidFill>
              </a:rPr>
              <a:t>Structure Of Table</a:t>
            </a:r>
            <a:endParaRPr lang="en-IN" dirty="0">
              <a:solidFill>
                <a:srgbClr val="93D3D9"/>
              </a:solidFill>
            </a:endParaRPr>
          </a:p>
        </p:txBody>
      </p:sp>
      <p:sp>
        <p:nvSpPr>
          <p:cNvPr id="6" name="Text Placeholder 5">
            <a:extLst>
              <a:ext uri="{FF2B5EF4-FFF2-40B4-BE49-F238E27FC236}">
                <a16:creationId xmlns:a16="http://schemas.microsoft.com/office/drawing/2014/main" id="{B872510D-1CFF-BA53-7966-35499BD75109}"/>
              </a:ext>
            </a:extLst>
          </p:cNvPr>
          <p:cNvSpPr>
            <a:spLocks noGrp="1"/>
          </p:cNvSpPr>
          <p:nvPr>
            <p:ph type="body" sz="half" idx="2"/>
          </p:nvPr>
        </p:nvSpPr>
        <p:spPr>
          <a:solidFill>
            <a:srgbClr val="93D3D9"/>
          </a:solidFill>
        </p:spPr>
        <p:txBody>
          <a:bodyPr>
            <a:normAutofit/>
          </a:bodyPr>
          <a:lstStyle/>
          <a:p>
            <a:r>
              <a:rPr lang="en-US" sz="2000" b="1" dirty="0">
                <a:solidFill>
                  <a:srgbClr val="0FA4D3"/>
                </a:solidFill>
              </a:rPr>
              <a:t>Items Table</a:t>
            </a:r>
          </a:p>
          <a:p>
            <a:r>
              <a:rPr lang="en-US" sz="2000" b="1" dirty="0">
                <a:solidFill>
                  <a:srgbClr val="0FA4D3"/>
                </a:solidFill>
              </a:rPr>
              <a:t>This table shows the item id, item name, item category, item size, item price.</a:t>
            </a:r>
          </a:p>
          <a:p>
            <a:r>
              <a:rPr lang="en-US" sz="2000" b="1" dirty="0">
                <a:solidFill>
                  <a:srgbClr val="0FA4D3"/>
                </a:solidFill>
              </a:rPr>
              <a:t>Syntax:  DESC item;</a:t>
            </a:r>
            <a:endParaRPr lang="en-IN" sz="2000" b="1" dirty="0">
              <a:solidFill>
                <a:srgbClr val="0FA4D3"/>
              </a:solidFill>
            </a:endParaRPr>
          </a:p>
        </p:txBody>
      </p:sp>
      <p:pic>
        <p:nvPicPr>
          <p:cNvPr id="7" name="Content Placeholder 6">
            <a:extLst>
              <a:ext uri="{FF2B5EF4-FFF2-40B4-BE49-F238E27FC236}">
                <a16:creationId xmlns:a16="http://schemas.microsoft.com/office/drawing/2014/main" id="{6C2C8BA9-8454-6B5D-0781-ACAED3AFAFB8}"/>
              </a:ext>
            </a:extLst>
          </p:cNvPr>
          <p:cNvPicPr>
            <a:picLocks noGrp="1" noChangeAspect="1"/>
          </p:cNvPicPr>
          <p:nvPr>
            <p:ph idx="1"/>
          </p:nvPr>
        </p:nvPicPr>
        <p:blipFill>
          <a:blip r:embed="rId2"/>
          <a:stretch>
            <a:fillRect/>
          </a:stretch>
        </p:blipFill>
        <p:spPr>
          <a:xfrm>
            <a:off x="5183187" y="2057400"/>
            <a:ext cx="6408562" cy="2541494"/>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98418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5969B-876F-D8AF-855D-973587F0968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6CD6273-D3E7-D533-1D3E-38626AC6563E}"/>
              </a:ext>
            </a:extLst>
          </p:cNvPr>
          <p:cNvSpPr>
            <a:spLocks noGrp="1"/>
          </p:cNvSpPr>
          <p:nvPr>
            <p:ph type="title"/>
          </p:nvPr>
        </p:nvSpPr>
        <p:spPr>
          <a:solidFill>
            <a:srgbClr val="0FA4D3"/>
          </a:solidFill>
        </p:spPr>
        <p:txBody>
          <a:bodyPr/>
          <a:lstStyle/>
          <a:p>
            <a:r>
              <a:rPr lang="en-US" dirty="0">
                <a:solidFill>
                  <a:srgbClr val="93D3D9"/>
                </a:solidFill>
              </a:rPr>
              <a:t>Structure Of Table</a:t>
            </a:r>
            <a:endParaRPr lang="en-IN" dirty="0">
              <a:solidFill>
                <a:srgbClr val="93D3D9"/>
              </a:solidFill>
            </a:endParaRPr>
          </a:p>
        </p:txBody>
      </p:sp>
      <p:sp>
        <p:nvSpPr>
          <p:cNvPr id="6" name="Text Placeholder 5">
            <a:extLst>
              <a:ext uri="{FF2B5EF4-FFF2-40B4-BE49-F238E27FC236}">
                <a16:creationId xmlns:a16="http://schemas.microsoft.com/office/drawing/2014/main" id="{3A5B8F8D-AA13-A2A6-FA7D-3A9CF869AA03}"/>
              </a:ext>
            </a:extLst>
          </p:cNvPr>
          <p:cNvSpPr>
            <a:spLocks noGrp="1"/>
          </p:cNvSpPr>
          <p:nvPr>
            <p:ph type="body" sz="half" idx="2"/>
          </p:nvPr>
        </p:nvSpPr>
        <p:spPr>
          <a:solidFill>
            <a:srgbClr val="93D3D9"/>
          </a:solidFill>
        </p:spPr>
        <p:txBody>
          <a:bodyPr>
            <a:normAutofit/>
          </a:bodyPr>
          <a:lstStyle/>
          <a:p>
            <a:r>
              <a:rPr lang="en-US" sz="2000" b="1" dirty="0">
                <a:solidFill>
                  <a:srgbClr val="0FA4D3"/>
                </a:solidFill>
              </a:rPr>
              <a:t>Delivery Table</a:t>
            </a:r>
          </a:p>
          <a:p>
            <a:r>
              <a:rPr lang="en-US" sz="2000" b="1" dirty="0">
                <a:solidFill>
                  <a:srgbClr val="0FA4D3"/>
                </a:solidFill>
              </a:rPr>
              <a:t>This table shows the address id , address split into 2 parts, city and pin code.</a:t>
            </a:r>
          </a:p>
          <a:p>
            <a:r>
              <a:rPr lang="en-US" sz="2000" b="1" dirty="0">
                <a:solidFill>
                  <a:srgbClr val="0FA4D3"/>
                </a:solidFill>
              </a:rPr>
              <a:t>Syntax:  DESC delivery;</a:t>
            </a:r>
            <a:endParaRPr lang="en-IN" sz="2000" b="1" dirty="0">
              <a:solidFill>
                <a:srgbClr val="0FA4D3"/>
              </a:solidFill>
            </a:endParaRPr>
          </a:p>
        </p:txBody>
      </p:sp>
      <p:pic>
        <p:nvPicPr>
          <p:cNvPr id="7" name="Content Placeholder 6">
            <a:extLst>
              <a:ext uri="{FF2B5EF4-FFF2-40B4-BE49-F238E27FC236}">
                <a16:creationId xmlns:a16="http://schemas.microsoft.com/office/drawing/2014/main" id="{009FD28E-4A10-31DC-E148-80F60B1E3321}"/>
              </a:ext>
            </a:extLst>
          </p:cNvPr>
          <p:cNvPicPr>
            <a:picLocks noGrp="1" noChangeAspect="1"/>
          </p:cNvPicPr>
          <p:nvPr>
            <p:ph idx="1"/>
          </p:nvPr>
        </p:nvPicPr>
        <p:blipFill>
          <a:blip r:embed="rId2"/>
          <a:stretch>
            <a:fillRect/>
          </a:stretch>
        </p:blipFill>
        <p:spPr>
          <a:xfrm>
            <a:off x="4989555" y="2057400"/>
            <a:ext cx="6365833" cy="2747682"/>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65582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B000C-B952-546C-0D0F-2AA3DB78A6F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00CCFE-A7F0-E85E-4EF3-924EE8C15B0B}"/>
              </a:ext>
            </a:extLst>
          </p:cNvPr>
          <p:cNvSpPr>
            <a:spLocks noGrp="1"/>
          </p:cNvSpPr>
          <p:nvPr>
            <p:ph type="title"/>
          </p:nvPr>
        </p:nvSpPr>
        <p:spPr>
          <a:solidFill>
            <a:srgbClr val="0FA4D3"/>
          </a:solidFill>
        </p:spPr>
        <p:txBody>
          <a:bodyPr/>
          <a:lstStyle/>
          <a:p>
            <a:r>
              <a:rPr lang="en-US" dirty="0">
                <a:solidFill>
                  <a:srgbClr val="93D3D9"/>
                </a:solidFill>
              </a:rPr>
              <a:t>Structure Of Table</a:t>
            </a:r>
            <a:endParaRPr lang="en-IN" dirty="0">
              <a:solidFill>
                <a:srgbClr val="93D3D9"/>
              </a:solidFill>
            </a:endParaRPr>
          </a:p>
        </p:txBody>
      </p:sp>
      <p:sp>
        <p:nvSpPr>
          <p:cNvPr id="6" name="Text Placeholder 5">
            <a:extLst>
              <a:ext uri="{FF2B5EF4-FFF2-40B4-BE49-F238E27FC236}">
                <a16:creationId xmlns:a16="http://schemas.microsoft.com/office/drawing/2014/main" id="{2E290206-A6F3-A06F-0DA8-C4CE6DBAE3F4}"/>
              </a:ext>
            </a:extLst>
          </p:cNvPr>
          <p:cNvSpPr>
            <a:spLocks noGrp="1"/>
          </p:cNvSpPr>
          <p:nvPr>
            <p:ph type="body" sz="half" idx="2"/>
          </p:nvPr>
        </p:nvSpPr>
        <p:spPr>
          <a:solidFill>
            <a:srgbClr val="93D3D9"/>
          </a:solidFill>
        </p:spPr>
        <p:txBody>
          <a:bodyPr>
            <a:normAutofit/>
          </a:bodyPr>
          <a:lstStyle/>
          <a:p>
            <a:r>
              <a:rPr lang="en-US" sz="2000" b="1" dirty="0">
                <a:solidFill>
                  <a:srgbClr val="0FA4D3"/>
                </a:solidFill>
              </a:rPr>
              <a:t>Orders Table</a:t>
            </a:r>
          </a:p>
          <a:p>
            <a:r>
              <a:rPr lang="en-US" sz="2000" b="1" dirty="0">
                <a:solidFill>
                  <a:srgbClr val="0FA4D3"/>
                </a:solidFill>
              </a:rPr>
              <a:t>This table shows the unique row id for each order quantity, order id, order time, item id, quantity, customer id, delivery, address id.</a:t>
            </a:r>
          </a:p>
          <a:p>
            <a:r>
              <a:rPr lang="en-US" sz="2000" b="1" dirty="0">
                <a:solidFill>
                  <a:srgbClr val="0FA4D3"/>
                </a:solidFill>
              </a:rPr>
              <a:t>Syntax:  DESC orders;</a:t>
            </a:r>
            <a:endParaRPr lang="en-IN" sz="2000" b="1" dirty="0">
              <a:solidFill>
                <a:srgbClr val="0FA4D3"/>
              </a:solidFill>
            </a:endParaRPr>
          </a:p>
        </p:txBody>
      </p:sp>
      <p:pic>
        <p:nvPicPr>
          <p:cNvPr id="7" name="Content Placeholder 6">
            <a:extLst>
              <a:ext uri="{FF2B5EF4-FFF2-40B4-BE49-F238E27FC236}">
                <a16:creationId xmlns:a16="http://schemas.microsoft.com/office/drawing/2014/main" id="{CE44D089-61CE-50A9-2132-68836BBDF3F2}"/>
              </a:ext>
            </a:extLst>
          </p:cNvPr>
          <p:cNvPicPr>
            <a:picLocks noGrp="1" noChangeAspect="1"/>
          </p:cNvPicPr>
          <p:nvPr>
            <p:ph idx="1"/>
          </p:nvPr>
        </p:nvPicPr>
        <p:blipFill>
          <a:blip r:embed="rId2"/>
          <a:stretch>
            <a:fillRect/>
          </a:stretch>
        </p:blipFill>
        <p:spPr>
          <a:xfrm>
            <a:off x="5047129" y="2057401"/>
            <a:ext cx="6580095" cy="2918012"/>
          </a:xfrm>
          <a:prstGeom prst="rect">
            <a:avLst/>
          </a:prstGeom>
          <a:ln w="38100" cap="sq">
            <a:solidFill>
              <a:srgbClr val="0FA4D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20087403"/>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ACE2AAA-C718-435C-B4E6-95A08ACAC441}">
  <ds:schemaRefs>
    <ds:schemaRef ds:uri="http://schemas.microsoft.com/sharepoint/v3/contenttype/forms"/>
  </ds:schemaRefs>
</ds:datastoreItem>
</file>

<file path=customXml/itemProps3.xml><?xml version="1.0" encoding="utf-8"?>
<ds:datastoreItem xmlns:ds="http://schemas.openxmlformats.org/officeDocument/2006/customXml" ds:itemID="{8FBB2F3B-6257-41BB-8B64-5AC7494F274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TM03457510[[fn=Savon]]</Template>
  <TotalTime>200</TotalTime>
  <Words>832</Words>
  <Application>Microsoft Office PowerPoint</Application>
  <PresentationFormat>Widescreen</PresentationFormat>
  <Paragraphs>121</Paragraphs>
  <Slides>27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Baskerville</vt:lpstr>
      <vt:lpstr>Baskerville Old Face</vt:lpstr>
      <vt:lpstr>Calibri</vt:lpstr>
      <vt:lpstr>Gill Sans Light</vt:lpstr>
      <vt:lpstr>Gill Sans Nova</vt:lpstr>
      <vt:lpstr>Gill Sans Nova Light</vt:lpstr>
      <vt:lpstr>Office Theme</vt:lpstr>
      <vt:lpstr>Ben’s Pizzeria</vt:lpstr>
      <vt:lpstr>Abstract</vt:lpstr>
      <vt:lpstr>ER Diagram</vt:lpstr>
      <vt:lpstr>Structure Of Table</vt:lpstr>
      <vt:lpstr>Structure Of Table</vt:lpstr>
      <vt:lpstr>Structure Of Table</vt:lpstr>
      <vt:lpstr>Structure Of Table</vt:lpstr>
      <vt:lpstr>Structure Of Table</vt:lpstr>
      <vt:lpstr>Structure Of Table</vt:lpstr>
      <vt:lpstr>Contents Of Table – Customer Table</vt:lpstr>
      <vt:lpstr>Contents Of Table – Ingredient Table</vt:lpstr>
      <vt:lpstr>Contents Of Table – Recipe Table</vt:lpstr>
      <vt:lpstr>Contents Of Table – Item Table</vt:lpstr>
      <vt:lpstr>Contents Of Table – Delivery Table</vt:lpstr>
      <vt:lpstr>Contents Of Table – Orders Table</vt:lpstr>
      <vt:lpstr>SUB QUERIES</vt:lpstr>
      <vt:lpstr>Sub query</vt:lpstr>
      <vt:lpstr>Sub query</vt:lpstr>
      <vt:lpstr>Sub query</vt:lpstr>
      <vt:lpstr>Sub query</vt:lpstr>
      <vt:lpstr>JOINS</vt:lpstr>
      <vt:lpstr>Joins</vt:lpstr>
      <vt:lpstr>Joins</vt:lpstr>
      <vt:lpstr>Joins</vt:lpstr>
      <vt:lpstr>Joins</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Ben’s Pizzeria</dc:title>
  <dc:creator>DARSHAN PAWAR</dc:creator>
  <cp:lastModifiedBy>DARSHAN PAWAR</cp:lastModifiedBy>
  <cp:revision>18</cp:revision>
  <dcterms:created xsi:type="dcterms:W3CDTF">2024-02-18T10:11:11Z</dcterms:created>
  <dcterms:modified xsi:type="dcterms:W3CDTF">2024-05-29T11:17:30Z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